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7" r:id="rId2"/>
    <p:sldId id="25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58" r:id="rId22"/>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0C787E-7F7A-266C-E14E-181C7CC94FE1}" v="1262" dt="2026-02-20T16:10:48.5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Antonini" userId="144364eadc3a63b7" providerId="Windows Live" clId="Web-{930C787E-7F7A-266C-E14E-181C7CC94FE1}"/>
    <pc:docChg chg="addSld delSld modSld">
      <pc:chgData name="Fabio Antonini" userId="144364eadc3a63b7" providerId="Windows Live" clId="Web-{930C787E-7F7A-266C-E14E-181C7CC94FE1}" dt="2026-02-20T16:10:48.553" v="796" actId="1076"/>
      <pc:docMkLst>
        <pc:docMk/>
      </pc:docMkLst>
      <pc:sldChg chg="addSp delSp modSp modNotes">
        <pc:chgData name="Fabio Antonini" userId="144364eadc3a63b7" providerId="Windows Live" clId="Web-{930C787E-7F7A-266C-E14E-181C7CC94FE1}" dt="2026-02-20T13:10:44.746" v="186" actId="1076"/>
        <pc:sldMkLst>
          <pc:docMk/>
          <pc:sldMk cId="0" sldId="256"/>
        </pc:sldMkLst>
        <pc:spChg chg="add del mod">
          <ac:chgData name="Fabio Antonini" userId="144364eadc3a63b7" providerId="Windows Live" clId="Web-{930C787E-7F7A-266C-E14E-181C7CC94FE1}" dt="2026-02-20T12:32:32.989" v="50"/>
          <ac:spMkLst>
            <pc:docMk/>
            <pc:sldMk cId="0" sldId="256"/>
            <ac:spMk id="2" creationId="{220413DC-5E10-AFB3-151E-08C18726418E}"/>
          </ac:spMkLst>
        </pc:spChg>
        <pc:spChg chg="add del mod">
          <ac:chgData name="Fabio Antonini" userId="144364eadc3a63b7" providerId="Windows Live" clId="Web-{930C787E-7F7A-266C-E14E-181C7CC94FE1}" dt="2026-02-20T12:40:24.471" v="117"/>
          <ac:spMkLst>
            <pc:docMk/>
            <pc:sldMk cId="0" sldId="256"/>
            <ac:spMk id="3" creationId="{2FB54139-F593-5376-ABA9-ED6F97BF7666}"/>
          </ac:spMkLst>
        </pc:spChg>
        <pc:spChg chg="add del mod">
          <ac:chgData name="Fabio Antonini" userId="144364eadc3a63b7" providerId="Windows Live" clId="Web-{930C787E-7F7A-266C-E14E-181C7CC94FE1}" dt="2026-02-20T12:40:24.471" v="116"/>
          <ac:spMkLst>
            <pc:docMk/>
            <pc:sldMk cId="0" sldId="256"/>
            <ac:spMk id="4" creationId="{7A1C619B-8925-352E-6C36-63A505F8138A}"/>
          </ac:spMkLst>
        </pc:spChg>
        <pc:spChg chg="add del mod">
          <ac:chgData name="Fabio Antonini" userId="144364eadc3a63b7" providerId="Windows Live" clId="Web-{930C787E-7F7A-266C-E14E-181C7CC94FE1}" dt="2026-02-20T12:40:24.471" v="115"/>
          <ac:spMkLst>
            <pc:docMk/>
            <pc:sldMk cId="0" sldId="256"/>
            <ac:spMk id="5" creationId="{7D183DFC-B79B-5D4F-22F2-5D5176FE7674}"/>
          </ac:spMkLst>
        </pc:spChg>
        <pc:spChg chg="add del mod">
          <ac:chgData name="Fabio Antonini" userId="144364eadc3a63b7" providerId="Windows Live" clId="Web-{930C787E-7F7A-266C-E14E-181C7CC94FE1}" dt="2026-02-20T12:40:24.471" v="114"/>
          <ac:spMkLst>
            <pc:docMk/>
            <pc:sldMk cId="0" sldId="256"/>
            <ac:spMk id="6" creationId="{04C04267-C47B-4CE2-92F4-3D6EE8940682}"/>
          </ac:spMkLst>
        </pc:spChg>
        <pc:spChg chg="mod">
          <ac:chgData name="Fabio Antonini" userId="144364eadc3a63b7" providerId="Windows Live" clId="Web-{930C787E-7F7A-266C-E14E-181C7CC94FE1}" dt="2026-02-20T12:34:40.790" v="71" actId="20577"/>
          <ac:spMkLst>
            <pc:docMk/>
            <pc:sldMk cId="0" sldId="256"/>
            <ac:spMk id="8" creationId="{ADE6D2E4-3F9E-FC4E-A7AE-0830B603B4E1}"/>
          </ac:spMkLst>
        </pc:spChg>
        <pc:spChg chg="add mod">
          <ac:chgData name="Fabio Antonini" userId="144364eadc3a63b7" providerId="Windows Live" clId="Web-{930C787E-7F7A-266C-E14E-181C7CC94FE1}" dt="2026-02-20T13:10:44.746" v="186" actId="1076"/>
          <ac:spMkLst>
            <pc:docMk/>
            <pc:sldMk cId="0" sldId="256"/>
            <ac:spMk id="9" creationId="{191CE36C-7284-CF01-EDEC-3A0B36AD93C8}"/>
          </ac:spMkLst>
        </pc:spChg>
        <pc:picChg chg="add del mod">
          <ac:chgData name="Fabio Antonini" userId="144364eadc3a63b7" providerId="Windows Live" clId="Web-{930C787E-7F7A-266C-E14E-181C7CC94FE1}" dt="2026-02-20T13:09:01.756" v="161"/>
          <ac:picMkLst>
            <pc:docMk/>
            <pc:sldMk cId="0" sldId="256"/>
            <ac:picMk id="7" creationId="{B869FEFA-E3EC-ADB0-2E55-84C8D560DF0B}"/>
          </ac:picMkLst>
        </pc:picChg>
        <pc:picChg chg="add mod">
          <ac:chgData name="Fabio Antonini" userId="144364eadc3a63b7" providerId="Windows Live" clId="Web-{930C787E-7F7A-266C-E14E-181C7CC94FE1}" dt="2026-02-20T13:10:12.151" v="174" actId="1076"/>
          <ac:picMkLst>
            <pc:docMk/>
            <pc:sldMk cId="0" sldId="256"/>
            <ac:picMk id="10" creationId="{7C91BAE5-38A9-E82C-B0BA-D240FD03B336}"/>
          </ac:picMkLst>
        </pc:picChg>
        <pc:picChg chg="del">
          <ac:chgData name="Fabio Antonini" userId="144364eadc3a63b7" providerId="Windows Live" clId="Web-{930C787E-7F7A-266C-E14E-181C7CC94FE1}" dt="2026-02-20T12:40:24.471" v="118"/>
          <ac:picMkLst>
            <pc:docMk/>
            <pc:sldMk cId="0" sldId="256"/>
            <ac:picMk id="3073" creationId="{8BFCBC35-2CD6-C0FB-2798-740D16D14372}"/>
          </ac:picMkLst>
        </pc:picChg>
      </pc:sldChg>
      <pc:sldChg chg="modSp modNotes">
        <pc:chgData name="Fabio Antonini" userId="144364eadc3a63b7" providerId="Windows Live" clId="Web-{930C787E-7F7A-266C-E14E-181C7CC94FE1}" dt="2026-02-20T07:26:32.149" v="38" actId="20577"/>
        <pc:sldMkLst>
          <pc:docMk/>
          <pc:sldMk cId="0" sldId="257"/>
        </pc:sldMkLst>
        <pc:spChg chg="mod">
          <ac:chgData name="Fabio Antonini" userId="144364eadc3a63b7" providerId="Windows Live" clId="Web-{930C787E-7F7A-266C-E14E-181C7CC94FE1}" dt="2026-02-20T07:26:32.149" v="38" actId="20577"/>
          <ac:spMkLst>
            <pc:docMk/>
            <pc:sldMk cId="0" sldId="257"/>
            <ac:spMk id="5" creationId="{3E2C7848-D0C0-9848-A987-4617A90B8B9B}"/>
          </ac:spMkLst>
        </pc:spChg>
        <pc:picChg chg="mod">
          <ac:chgData name="Fabio Antonini" userId="144364eadc3a63b7" providerId="Windows Live" clId="Web-{930C787E-7F7A-266C-E14E-181C7CC94FE1}" dt="2026-02-20T07:23:40.521" v="28" actId="1076"/>
          <ac:picMkLst>
            <pc:docMk/>
            <pc:sldMk cId="0" sldId="257"/>
            <ac:picMk id="2050" creationId="{69213D12-B24B-57DB-C869-88BF3C67EC37}"/>
          </ac:picMkLst>
        </pc:picChg>
      </pc:sldChg>
      <pc:sldChg chg="addSp delSp modSp add replId modNotes">
        <pc:chgData name="Fabio Antonini" userId="144364eadc3a63b7" providerId="Windows Live" clId="Web-{930C787E-7F7A-266C-E14E-181C7CC94FE1}" dt="2026-02-20T13:13:11.265" v="197"/>
        <pc:sldMkLst>
          <pc:docMk/>
          <pc:sldMk cId="1854268230" sldId="259"/>
        </pc:sldMkLst>
        <pc:spChg chg="add del mod">
          <ac:chgData name="Fabio Antonini" userId="144364eadc3a63b7" providerId="Windows Live" clId="Web-{930C787E-7F7A-266C-E14E-181C7CC94FE1}" dt="2026-02-20T12:58:07.039" v="130"/>
          <ac:spMkLst>
            <pc:docMk/>
            <pc:sldMk cId="1854268230" sldId="259"/>
            <ac:spMk id="2" creationId="{B9AC840F-06B3-B1CE-AEB0-A2B68B634B3B}"/>
          </ac:spMkLst>
        </pc:spChg>
        <pc:spChg chg="del mod">
          <ac:chgData name="Fabio Antonini" userId="144364eadc3a63b7" providerId="Windows Live" clId="Web-{930C787E-7F7A-266C-E14E-181C7CC94FE1}" dt="2026-02-20T12:34:47.744" v="74"/>
          <ac:spMkLst>
            <pc:docMk/>
            <pc:sldMk cId="1854268230" sldId="259"/>
            <ac:spMk id="3" creationId="{283EBC6F-B75F-0E4A-18F3-9DCA88C164AE}"/>
          </ac:spMkLst>
        </pc:spChg>
        <pc:spChg chg="del">
          <ac:chgData name="Fabio Antonini" userId="144364eadc3a63b7" providerId="Windows Live" clId="Web-{930C787E-7F7A-266C-E14E-181C7CC94FE1}" dt="2026-02-20T12:34:52.837" v="77"/>
          <ac:spMkLst>
            <pc:docMk/>
            <pc:sldMk cId="1854268230" sldId="259"/>
            <ac:spMk id="4" creationId="{70E92135-6E79-10B1-CAAE-A3AE734AD506}"/>
          </ac:spMkLst>
        </pc:spChg>
        <pc:spChg chg="del">
          <ac:chgData name="Fabio Antonini" userId="144364eadc3a63b7" providerId="Windows Live" clId="Web-{930C787E-7F7A-266C-E14E-181C7CC94FE1}" dt="2026-02-20T12:34:49.509" v="75"/>
          <ac:spMkLst>
            <pc:docMk/>
            <pc:sldMk cId="1854268230" sldId="259"/>
            <ac:spMk id="5" creationId="{17755AAE-ECA9-90E8-E0A9-C71ADC45449E}"/>
          </ac:spMkLst>
        </pc:spChg>
        <pc:spChg chg="del">
          <ac:chgData name="Fabio Antonini" userId="144364eadc3a63b7" providerId="Windows Live" clId="Web-{930C787E-7F7A-266C-E14E-181C7CC94FE1}" dt="2026-02-20T12:34:51.181" v="76"/>
          <ac:spMkLst>
            <pc:docMk/>
            <pc:sldMk cId="1854268230" sldId="259"/>
            <ac:spMk id="6" creationId="{DFB01F0B-9FCA-A59E-E2F5-344C86CBF66B}"/>
          </ac:spMkLst>
        </pc:spChg>
        <pc:spChg chg="add del mod">
          <ac:chgData name="Fabio Antonini" userId="144364eadc3a63b7" providerId="Windows Live" clId="Web-{930C787E-7F7A-266C-E14E-181C7CC94FE1}" dt="2026-02-20T12:58:08.539" v="131"/>
          <ac:spMkLst>
            <pc:docMk/>
            <pc:sldMk cId="1854268230" sldId="259"/>
            <ac:spMk id="7" creationId="{F4C96041-338B-6BDF-FDA2-3849052C0686}"/>
          </ac:spMkLst>
        </pc:spChg>
        <pc:spChg chg="mod">
          <ac:chgData name="Fabio Antonini" userId="144364eadc3a63b7" providerId="Windows Live" clId="Web-{930C787E-7F7A-266C-E14E-181C7CC94FE1}" dt="2026-02-20T12:34:56.369" v="81" actId="20577"/>
          <ac:spMkLst>
            <pc:docMk/>
            <pc:sldMk cId="1854268230" sldId="259"/>
            <ac:spMk id="8" creationId="{20F49454-F1D1-8223-91BF-855C11811815}"/>
          </ac:spMkLst>
        </pc:spChg>
        <pc:spChg chg="add del mod">
          <ac:chgData name="Fabio Antonini" userId="144364eadc3a63b7" providerId="Windows Live" clId="Web-{930C787E-7F7A-266C-E14E-181C7CC94FE1}" dt="2026-02-20T12:58:10.336" v="132"/>
          <ac:spMkLst>
            <pc:docMk/>
            <pc:sldMk cId="1854268230" sldId="259"/>
            <ac:spMk id="9" creationId="{7F9CFCB9-9768-43BA-213A-A83F0B826346}"/>
          </ac:spMkLst>
        </pc:spChg>
        <pc:picChg chg="add del mod">
          <ac:chgData name="Fabio Antonini" userId="144364eadc3a63b7" providerId="Windows Live" clId="Web-{930C787E-7F7A-266C-E14E-181C7CC94FE1}" dt="2026-02-20T13:11:23.528" v="187"/>
          <ac:picMkLst>
            <pc:docMk/>
            <pc:sldMk cId="1854268230" sldId="259"/>
            <ac:picMk id="10" creationId="{10EDE038-34D2-675D-CAE5-4410136A3CA3}"/>
          </ac:picMkLst>
        </pc:picChg>
        <pc:picChg chg="add mod">
          <ac:chgData name="Fabio Antonini" userId="144364eadc3a63b7" providerId="Windows Live" clId="Web-{930C787E-7F7A-266C-E14E-181C7CC94FE1}" dt="2026-02-20T13:11:37.872" v="190" actId="1076"/>
          <ac:picMkLst>
            <pc:docMk/>
            <pc:sldMk cId="1854268230" sldId="259"/>
            <ac:picMk id="11" creationId="{0173FB23-E9AA-158A-31EA-12D50C5BDD1E}"/>
          </ac:picMkLst>
        </pc:picChg>
      </pc:sldChg>
      <pc:sldChg chg="new del">
        <pc:chgData name="Fabio Antonini" userId="144364eadc3a63b7" providerId="Windows Live" clId="Web-{930C787E-7F7A-266C-E14E-181C7CC94FE1}" dt="2026-02-20T12:34:04.148" v="64"/>
        <pc:sldMkLst>
          <pc:docMk/>
          <pc:sldMk cId="2666080028" sldId="259"/>
        </pc:sldMkLst>
      </pc:sldChg>
      <pc:sldChg chg="addSp delSp modSp add replId modNotes">
        <pc:chgData name="Fabio Antonini" userId="144364eadc3a63b7" providerId="Windows Live" clId="Web-{930C787E-7F7A-266C-E14E-181C7CC94FE1}" dt="2026-02-20T13:13:38.204" v="204" actId="1076"/>
        <pc:sldMkLst>
          <pc:docMk/>
          <pc:sldMk cId="4279720483" sldId="260"/>
        </pc:sldMkLst>
        <pc:spChg chg="add mod">
          <ac:chgData name="Fabio Antonini" userId="144364eadc3a63b7" providerId="Windows Live" clId="Web-{930C787E-7F7A-266C-E14E-181C7CC94FE1}" dt="2026-02-20T13:13:38.204" v="204" actId="1076"/>
          <ac:spMkLst>
            <pc:docMk/>
            <pc:sldMk cId="4279720483" sldId="260"/>
            <ac:spMk id="4" creationId="{F07E4F52-CA11-C47C-FEC3-69D17336D4F7}"/>
          </ac:spMkLst>
        </pc:spChg>
        <pc:spChg chg="mod">
          <ac:chgData name="Fabio Antonini" userId="144364eadc3a63b7" providerId="Windows Live" clId="Web-{930C787E-7F7A-266C-E14E-181C7CC94FE1}" dt="2026-02-20T13:04:56.776" v="154" actId="20577"/>
          <ac:spMkLst>
            <pc:docMk/>
            <pc:sldMk cId="4279720483" sldId="260"/>
            <ac:spMk id="8" creationId="{05B54F83-AD05-F7AE-6702-D4E82EFD6B99}"/>
          </ac:spMkLst>
        </pc:spChg>
        <pc:picChg chg="add del mod">
          <ac:chgData name="Fabio Antonini" userId="144364eadc3a63b7" providerId="Windows Live" clId="Web-{930C787E-7F7A-266C-E14E-181C7CC94FE1}" dt="2026-02-20T13:11:57.295" v="191"/>
          <ac:picMkLst>
            <pc:docMk/>
            <pc:sldMk cId="4279720483" sldId="260"/>
            <ac:picMk id="2" creationId="{463F7B92-1951-D2C3-5BC3-C390C2D23B80}"/>
          </ac:picMkLst>
        </pc:picChg>
        <pc:picChg chg="add mod">
          <ac:chgData name="Fabio Antonini" userId="144364eadc3a63b7" providerId="Windows Live" clId="Web-{930C787E-7F7A-266C-E14E-181C7CC94FE1}" dt="2026-02-20T13:12:31.155" v="195" actId="1076"/>
          <ac:picMkLst>
            <pc:docMk/>
            <pc:sldMk cId="4279720483" sldId="260"/>
            <ac:picMk id="3" creationId="{0B3055C4-67A8-BF27-4F6B-B1CF34F60E77}"/>
          </ac:picMkLst>
        </pc:picChg>
        <pc:picChg chg="del">
          <ac:chgData name="Fabio Antonini" userId="144364eadc3a63b7" providerId="Windows Live" clId="Web-{930C787E-7F7A-266C-E14E-181C7CC94FE1}" dt="2026-02-20T13:05:00.011" v="155"/>
          <ac:picMkLst>
            <pc:docMk/>
            <pc:sldMk cId="4279720483" sldId="260"/>
            <ac:picMk id="10" creationId="{28EBC3F6-CDFC-F71A-8153-372E5CC2C746}"/>
          </ac:picMkLst>
        </pc:picChg>
      </pc:sldChg>
      <pc:sldChg chg="new del">
        <pc:chgData name="Fabio Antonini" userId="144364eadc3a63b7" providerId="Windows Live" clId="Web-{930C787E-7F7A-266C-E14E-181C7CC94FE1}" dt="2026-02-20T13:22:04.614" v="206"/>
        <pc:sldMkLst>
          <pc:docMk/>
          <pc:sldMk cId="4149146927" sldId="261"/>
        </pc:sldMkLst>
      </pc:sldChg>
      <pc:sldChg chg="addSp delSp modSp add replId modNotes">
        <pc:chgData name="Fabio Antonini" userId="144364eadc3a63b7" providerId="Windows Live" clId="Web-{930C787E-7F7A-266C-E14E-181C7CC94FE1}" dt="2026-02-20T14:48:23.632" v="507" actId="20577"/>
        <pc:sldMkLst>
          <pc:docMk/>
          <pc:sldMk cId="4294069766" sldId="261"/>
        </pc:sldMkLst>
        <pc:spChg chg="add mod">
          <ac:chgData name="Fabio Antonini" userId="144364eadc3a63b7" providerId="Windows Live" clId="Web-{930C787E-7F7A-266C-E14E-181C7CC94FE1}" dt="2026-02-20T14:48:16.959" v="504" actId="20577"/>
          <ac:spMkLst>
            <pc:docMk/>
            <pc:sldMk cId="4294069766" sldId="261"/>
            <ac:spMk id="2" creationId="{C339F02D-BDA7-8647-AA58-F2C9C8F04806}"/>
          </ac:spMkLst>
        </pc:spChg>
        <pc:spChg chg="del">
          <ac:chgData name="Fabio Antonini" userId="144364eadc3a63b7" providerId="Windows Live" clId="Web-{930C787E-7F7A-266C-E14E-181C7CC94FE1}" dt="2026-02-20T13:22:20.287" v="218"/>
          <ac:spMkLst>
            <pc:docMk/>
            <pc:sldMk cId="4294069766" sldId="261"/>
            <ac:spMk id="4" creationId="{080C6E3F-378A-C8C3-15E3-40F0393EFD5A}"/>
          </ac:spMkLst>
        </pc:spChg>
        <pc:spChg chg="mod">
          <ac:chgData name="Fabio Antonini" userId="144364eadc3a63b7" providerId="Windows Live" clId="Web-{930C787E-7F7A-266C-E14E-181C7CC94FE1}" dt="2026-02-20T14:48:23.632" v="507" actId="20577"/>
          <ac:spMkLst>
            <pc:docMk/>
            <pc:sldMk cId="4294069766" sldId="261"/>
            <ac:spMk id="8" creationId="{25BCA0B3-F948-8455-6718-D8CFB2B67CFA}"/>
          </ac:spMkLst>
        </pc:spChg>
        <pc:picChg chg="del">
          <ac:chgData name="Fabio Antonini" userId="144364eadc3a63b7" providerId="Windows Live" clId="Web-{930C787E-7F7A-266C-E14E-181C7CC94FE1}" dt="2026-02-20T13:22:18.178" v="217"/>
          <ac:picMkLst>
            <pc:docMk/>
            <pc:sldMk cId="4294069766" sldId="261"/>
            <ac:picMk id="3" creationId="{4138C8B2-FE87-B3AD-D362-BCA68CAE41AB}"/>
          </ac:picMkLst>
        </pc:picChg>
        <pc:picChg chg="add mod">
          <ac:chgData name="Fabio Antonini" userId="144364eadc3a63b7" providerId="Windows Live" clId="Web-{930C787E-7F7A-266C-E14E-181C7CC94FE1}" dt="2026-02-20T13:46:44.617" v="293" actId="1076"/>
          <ac:picMkLst>
            <pc:docMk/>
            <pc:sldMk cId="4294069766" sldId="261"/>
            <ac:picMk id="5" creationId="{600520BD-F827-AA88-E9FD-D080778A5443}"/>
          </ac:picMkLst>
        </pc:picChg>
        <pc:picChg chg="add del mod">
          <ac:chgData name="Fabio Antonini" userId="144364eadc3a63b7" providerId="Windows Live" clId="Web-{930C787E-7F7A-266C-E14E-181C7CC94FE1}" dt="2026-02-20T13:46:42.414" v="292"/>
          <ac:picMkLst>
            <pc:docMk/>
            <pc:sldMk cId="4294069766" sldId="261"/>
            <ac:picMk id="6" creationId="{29CA7263-91B3-3B1B-D4F7-73CB140EC1EA}"/>
          </ac:picMkLst>
        </pc:picChg>
        <pc:picChg chg="add mod">
          <ac:chgData name="Fabio Antonini" userId="144364eadc3a63b7" providerId="Windows Live" clId="Web-{930C787E-7F7A-266C-E14E-181C7CC94FE1}" dt="2026-02-20T13:47:09.883" v="298" actId="1076"/>
          <ac:picMkLst>
            <pc:docMk/>
            <pc:sldMk cId="4294069766" sldId="261"/>
            <ac:picMk id="7" creationId="{D17E879C-B151-91C8-A0B0-89FB82B24ADA}"/>
          </ac:picMkLst>
        </pc:picChg>
      </pc:sldChg>
      <pc:sldChg chg="addSp delSp modSp add replId">
        <pc:chgData name="Fabio Antonini" userId="144364eadc3a63b7" providerId="Windows Live" clId="Web-{930C787E-7F7A-266C-E14E-181C7CC94FE1}" dt="2026-02-20T14:48:44.603" v="516" actId="1076"/>
        <pc:sldMkLst>
          <pc:docMk/>
          <pc:sldMk cId="2178517728" sldId="262"/>
        </pc:sldMkLst>
        <pc:spChg chg="del">
          <ac:chgData name="Fabio Antonini" userId="144364eadc3a63b7" providerId="Windows Live" clId="Web-{930C787E-7F7A-266C-E14E-181C7CC94FE1}" dt="2026-02-20T13:24:20.610" v="228"/>
          <ac:spMkLst>
            <pc:docMk/>
            <pc:sldMk cId="2178517728" sldId="262"/>
            <ac:spMk id="2" creationId="{C3E44157-4613-B727-7545-A92E275F71BE}"/>
          </ac:spMkLst>
        </pc:spChg>
        <pc:spChg chg="add mod">
          <ac:chgData name="Fabio Antonini" userId="144364eadc3a63b7" providerId="Windows Live" clId="Web-{930C787E-7F7A-266C-E14E-181C7CC94FE1}" dt="2026-02-20T14:48:42.587" v="515" actId="1076"/>
          <ac:spMkLst>
            <pc:docMk/>
            <pc:sldMk cId="2178517728" sldId="262"/>
            <ac:spMk id="3" creationId="{EF202FF6-DA87-649F-2766-25416FCAA66E}"/>
          </ac:spMkLst>
        </pc:spChg>
        <pc:spChg chg="mod">
          <ac:chgData name="Fabio Antonini" userId="144364eadc3a63b7" providerId="Windows Live" clId="Web-{930C787E-7F7A-266C-E14E-181C7CC94FE1}" dt="2026-02-20T14:48:39.149" v="514" actId="14100"/>
          <ac:spMkLst>
            <pc:docMk/>
            <pc:sldMk cId="2178517728" sldId="262"/>
            <ac:spMk id="8" creationId="{48541C33-432F-9D4D-6736-84E2E6187242}"/>
          </ac:spMkLst>
        </pc:spChg>
        <pc:picChg chg="add del mod">
          <ac:chgData name="Fabio Antonini" userId="144364eadc3a63b7" providerId="Windows Live" clId="Web-{930C787E-7F7A-266C-E14E-181C7CC94FE1}" dt="2026-02-20T13:44:32.865" v="283"/>
          <ac:picMkLst>
            <pc:docMk/>
            <pc:sldMk cId="2178517728" sldId="262"/>
            <ac:picMk id="4" creationId="{4A082AE8-05C6-9837-556C-134A09296181}"/>
          </ac:picMkLst>
        </pc:picChg>
        <pc:picChg chg="add mod">
          <ac:chgData name="Fabio Antonini" userId="144364eadc3a63b7" providerId="Windows Live" clId="Web-{930C787E-7F7A-266C-E14E-181C7CC94FE1}" dt="2026-02-20T14:48:44.603" v="516" actId="1076"/>
          <ac:picMkLst>
            <pc:docMk/>
            <pc:sldMk cId="2178517728" sldId="262"/>
            <ac:picMk id="5" creationId="{A3322C4C-BDC2-0CBE-F027-109C6FA46AA1}"/>
          </ac:picMkLst>
        </pc:picChg>
        <pc:picChg chg="add del mod">
          <ac:chgData name="Fabio Antonini" userId="144364eadc3a63b7" providerId="Windows Live" clId="Web-{930C787E-7F7A-266C-E14E-181C7CC94FE1}" dt="2026-02-20T13:54:19.226" v="311"/>
          <ac:picMkLst>
            <pc:docMk/>
            <pc:sldMk cId="2178517728" sldId="262"/>
            <ac:picMk id="6" creationId="{C4E0CC6E-B336-D8C7-B058-3EAF9D7BD832}"/>
          </ac:picMkLst>
        </pc:picChg>
      </pc:sldChg>
      <pc:sldChg chg="addSp delSp modSp add replId">
        <pc:chgData name="Fabio Antonini" userId="144364eadc3a63b7" providerId="Windows Live" clId="Web-{930C787E-7F7A-266C-E14E-181C7CC94FE1}" dt="2026-02-20T15:01:15.567" v="553" actId="14100"/>
        <pc:sldMkLst>
          <pc:docMk/>
          <pc:sldMk cId="3035215576" sldId="263"/>
        </pc:sldMkLst>
        <pc:spChg chg="del">
          <ac:chgData name="Fabio Antonini" userId="144364eadc3a63b7" providerId="Windows Live" clId="Web-{930C787E-7F7A-266C-E14E-181C7CC94FE1}" dt="2026-02-20T13:24:59.158" v="235"/>
          <ac:spMkLst>
            <pc:docMk/>
            <pc:sldMk cId="3035215576" sldId="263"/>
            <ac:spMk id="2" creationId="{F04610E5-0524-5A5A-79DF-5DEACCF65D7C}"/>
          </ac:spMkLst>
        </pc:spChg>
        <pc:spChg chg="add mod">
          <ac:chgData name="Fabio Antonini" userId="144364eadc3a63b7" providerId="Windows Live" clId="Web-{930C787E-7F7A-266C-E14E-181C7CC94FE1}" dt="2026-02-20T15:01:15.567" v="553" actId="14100"/>
          <ac:spMkLst>
            <pc:docMk/>
            <pc:sldMk cId="3035215576" sldId="263"/>
            <ac:spMk id="3" creationId="{594171B0-84B6-7ABA-41F8-B2B7FDB8DDED}"/>
          </ac:spMkLst>
        </pc:spChg>
        <pc:spChg chg="add mod">
          <ac:chgData name="Fabio Antonini" userId="144364eadc3a63b7" providerId="Windows Live" clId="Web-{930C787E-7F7A-266C-E14E-181C7CC94FE1}" dt="2026-02-20T14:49:23.856" v="530" actId="1076"/>
          <ac:spMkLst>
            <pc:docMk/>
            <pc:sldMk cId="3035215576" sldId="263"/>
            <ac:spMk id="4" creationId="{F7552F99-0C1C-93A0-BFC3-EA06A4194BED}"/>
          </ac:spMkLst>
        </pc:spChg>
        <pc:spChg chg="mod">
          <ac:chgData name="Fabio Antonini" userId="144364eadc3a63b7" providerId="Windows Live" clId="Web-{930C787E-7F7A-266C-E14E-181C7CC94FE1}" dt="2026-02-20T14:48:58.979" v="525" actId="14100"/>
          <ac:spMkLst>
            <pc:docMk/>
            <pc:sldMk cId="3035215576" sldId="263"/>
            <ac:spMk id="8" creationId="{EE15D96F-78EB-7122-609B-9D5EC5E90318}"/>
          </ac:spMkLst>
        </pc:spChg>
        <pc:picChg chg="add mod">
          <ac:chgData name="Fabio Antonini" userId="144364eadc3a63b7" providerId="Windows Live" clId="Web-{930C787E-7F7A-266C-E14E-181C7CC94FE1}" dt="2026-02-20T14:56:26.250" v="542" actId="1076"/>
          <ac:picMkLst>
            <pc:docMk/>
            <pc:sldMk cId="3035215576" sldId="263"/>
            <ac:picMk id="5" creationId="{701B36AF-61BB-1BC9-B770-1F99A2114D94}"/>
          </ac:picMkLst>
        </pc:picChg>
      </pc:sldChg>
      <pc:sldChg chg="addSp delSp modSp add replId modNotes">
        <pc:chgData name="Fabio Antonini" userId="144364eadc3a63b7" providerId="Windows Live" clId="Web-{930C787E-7F7A-266C-E14E-181C7CC94FE1}" dt="2026-02-20T15:02:13.802" v="567"/>
        <pc:sldMkLst>
          <pc:docMk/>
          <pc:sldMk cId="325875093" sldId="264"/>
        </pc:sldMkLst>
        <pc:spChg chg="add mod">
          <ac:chgData name="Fabio Antonini" userId="144364eadc3a63b7" providerId="Windows Live" clId="Web-{930C787E-7F7A-266C-E14E-181C7CC94FE1}" dt="2026-02-20T15:01:41.864" v="560" actId="14100"/>
          <ac:spMkLst>
            <pc:docMk/>
            <pc:sldMk cId="325875093" sldId="264"/>
            <ac:spMk id="2" creationId="{A3AB7802-DD79-8398-B8D9-3E15B75F5100}"/>
          </ac:spMkLst>
        </pc:spChg>
        <pc:spChg chg="del">
          <ac:chgData name="Fabio Antonini" userId="144364eadc3a63b7" providerId="Windows Live" clId="Web-{930C787E-7F7A-266C-E14E-181C7CC94FE1}" dt="2026-02-20T14:02:25.201" v="321"/>
          <ac:spMkLst>
            <pc:docMk/>
            <pc:sldMk cId="325875093" sldId="264"/>
            <ac:spMk id="3" creationId="{5ACF2934-A653-933D-6485-AE0E356453B4}"/>
          </ac:spMkLst>
        </pc:spChg>
        <pc:spChg chg="del mod">
          <ac:chgData name="Fabio Antonini" userId="144364eadc3a63b7" providerId="Windows Live" clId="Web-{930C787E-7F7A-266C-E14E-181C7CC94FE1}" dt="2026-02-20T14:02:31.670" v="324"/>
          <ac:spMkLst>
            <pc:docMk/>
            <pc:sldMk cId="325875093" sldId="264"/>
            <ac:spMk id="4" creationId="{18A03208-031B-2A15-CBE9-198FB00B311D}"/>
          </ac:spMkLst>
        </pc:spChg>
        <pc:spChg chg="mod">
          <ac:chgData name="Fabio Antonini" userId="144364eadc3a63b7" providerId="Windows Live" clId="Web-{930C787E-7F7A-266C-E14E-181C7CC94FE1}" dt="2026-02-20T14:47:56.035" v="502" actId="20577"/>
          <ac:spMkLst>
            <pc:docMk/>
            <pc:sldMk cId="325875093" sldId="264"/>
            <ac:spMk id="8" creationId="{68DA9949-EEB9-7E36-572C-F7F015B24D9A}"/>
          </ac:spMkLst>
        </pc:spChg>
        <pc:picChg chg="add mod">
          <ac:chgData name="Fabio Antonini" userId="144364eadc3a63b7" providerId="Windows Live" clId="Web-{930C787E-7F7A-266C-E14E-181C7CC94FE1}" dt="2026-02-20T15:01:43.489" v="561" actId="1076"/>
          <ac:picMkLst>
            <pc:docMk/>
            <pc:sldMk cId="325875093" sldId="264"/>
            <ac:picMk id="5" creationId="{EAE43BB6-47B0-70F1-CE6E-C5A8284F50A3}"/>
          </ac:picMkLst>
        </pc:picChg>
      </pc:sldChg>
      <pc:sldChg chg="addSp delSp modSp add replId">
        <pc:chgData name="Fabio Antonini" userId="144364eadc3a63b7" providerId="Windows Live" clId="Web-{930C787E-7F7A-266C-E14E-181C7CC94FE1}" dt="2026-02-20T15:02:59.849" v="574" actId="1076"/>
        <pc:sldMkLst>
          <pc:docMk/>
          <pc:sldMk cId="1226896282" sldId="265"/>
        </pc:sldMkLst>
        <pc:spChg chg="del mod">
          <ac:chgData name="Fabio Antonini" userId="144364eadc3a63b7" providerId="Windows Live" clId="Web-{930C787E-7F7A-266C-E14E-181C7CC94FE1}" dt="2026-02-20T14:02:58.530" v="333"/>
          <ac:spMkLst>
            <pc:docMk/>
            <pc:sldMk cId="1226896282" sldId="265"/>
            <ac:spMk id="2" creationId="{81A75E9C-C92B-0902-4852-48DB0021794F}"/>
          </ac:spMkLst>
        </pc:spChg>
        <pc:spChg chg="add mod">
          <ac:chgData name="Fabio Antonini" userId="144364eadc3a63b7" providerId="Windows Live" clId="Web-{930C787E-7F7A-266C-E14E-181C7CC94FE1}" dt="2026-02-20T15:01:50.458" v="562" actId="1076"/>
          <ac:spMkLst>
            <pc:docMk/>
            <pc:sldMk cId="1226896282" sldId="265"/>
            <ac:spMk id="3" creationId="{92069693-0E1A-5F11-CC57-FDE1E3F8C302}"/>
          </ac:spMkLst>
        </pc:spChg>
        <pc:spChg chg="mod">
          <ac:chgData name="Fabio Antonini" userId="144364eadc3a63b7" providerId="Windows Live" clId="Web-{930C787E-7F7A-266C-E14E-181C7CC94FE1}" dt="2026-02-20T15:02:59.849" v="574" actId="1076"/>
          <ac:spMkLst>
            <pc:docMk/>
            <pc:sldMk cId="1226896282" sldId="265"/>
            <ac:spMk id="8" creationId="{3B6DD4FB-74A4-26C3-0F1A-838D5B291107}"/>
          </ac:spMkLst>
        </pc:spChg>
        <pc:picChg chg="add del mod">
          <ac:chgData name="Fabio Antonini" userId="144364eadc3a63b7" providerId="Windows Live" clId="Web-{930C787E-7F7A-266C-E14E-181C7CC94FE1}" dt="2026-02-20T14:23:21.039" v="447"/>
          <ac:picMkLst>
            <pc:docMk/>
            <pc:sldMk cId="1226896282" sldId="265"/>
            <ac:picMk id="4" creationId="{31AB1444-48F8-FA0D-5C07-34D5AFBB9D47}"/>
          </ac:picMkLst>
        </pc:picChg>
        <pc:picChg chg="add mod">
          <ac:chgData name="Fabio Antonini" userId="144364eadc3a63b7" providerId="Windows Live" clId="Web-{930C787E-7F7A-266C-E14E-181C7CC94FE1}" dt="2026-02-20T15:01:53.724" v="563" actId="1076"/>
          <ac:picMkLst>
            <pc:docMk/>
            <pc:sldMk cId="1226896282" sldId="265"/>
            <ac:picMk id="5" creationId="{235ED799-647B-11EB-090C-1508EB4A0FB0}"/>
          </ac:picMkLst>
        </pc:picChg>
      </pc:sldChg>
      <pc:sldChg chg="addSp delSp modSp add replId">
        <pc:chgData name="Fabio Antonini" userId="144364eadc3a63b7" providerId="Windows Live" clId="Web-{930C787E-7F7A-266C-E14E-181C7CC94FE1}" dt="2026-02-20T15:02:54.099" v="573" actId="1076"/>
        <pc:sldMkLst>
          <pc:docMk/>
          <pc:sldMk cId="1926933076" sldId="266"/>
        </pc:sldMkLst>
        <pc:spChg chg="del">
          <ac:chgData name="Fabio Antonini" userId="144364eadc3a63b7" providerId="Windows Live" clId="Web-{930C787E-7F7A-266C-E14E-181C7CC94FE1}" dt="2026-02-20T14:03:03.687" v="334"/>
          <ac:spMkLst>
            <pc:docMk/>
            <pc:sldMk cId="1926933076" sldId="266"/>
            <ac:spMk id="2" creationId="{28414374-AF0C-A9FA-2DDD-D4609E99ED08}"/>
          </ac:spMkLst>
        </pc:spChg>
        <pc:spChg chg="add mod">
          <ac:chgData name="Fabio Antonini" userId="144364eadc3a63b7" providerId="Windows Live" clId="Web-{930C787E-7F7A-266C-E14E-181C7CC94FE1}" dt="2026-02-20T14:39:32.679" v="471" actId="20577"/>
          <ac:spMkLst>
            <pc:docMk/>
            <pc:sldMk cId="1926933076" sldId="266"/>
            <ac:spMk id="3" creationId="{6AFE0B51-9F84-241B-719B-700C0B0AE9A9}"/>
          </ac:spMkLst>
        </pc:spChg>
        <pc:spChg chg="mod">
          <ac:chgData name="Fabio Antonini" userId="144364eadc3a63b7" providerId="Windows Live" clId="Web-{930C787E-7F7A-266C-E14E-181C7CC94FE1}" dt="2026-02-20T15:02:54.099" v="573" actId="1076"/>
          <ac:spMkLst>
            <pc:docMk/>
            <pc:sldMk cId="1926933076" sldId="266"/>
            <ac:spMk id="8" creationId="{C1CF5D47-66F4-308C-8378-21AD2F897147}"/>
          </ac:spMkLst>
        </pc:spChg>
        <pc:picChg chg="add del mod">
          <ac:chgData name="Fabio Antonini" userId="144364eadc3a63b7" providerId="Windows Live" clId="Web-{930C787E-7F7A-266C-E14E-181C7CC94FE1}" dt="2026-02-20T14:39:11.085" v="465"/>
          <ac:picMkLst>
            <pc:docMk/>
            <pc:sldMk cId="1926933076" sldId="266"/>
            <ac:picMk id="4" creationId="{C8105556-32F6-45DF-6977-5C451D59B1EE}"/>
          </ac:picMkLst>
        </pc:picChg>
        <pc:picChg chg="add mod">
          <ac:chgData name="Fabio Antonini" userId="144364eadc3a63b7" providerId="Windows Live" clId="Web-{930C787E-7F7A-266C-E14E-181C7CC94FE1}" dt="2026-02-20T14:39:20.523" v="467" actId="1076"/>
          <ac:picMkLst>
            <pc:docMk/>
            <pc:sldMk cId="1926933076" sldId="266"/>
            <ac:picMk id="5" creationId="{7F33E501-1B5B-09C5-BCCA-99099E7FD799}"/>
          </ac:picMkLst>
        </pc:picChg>
      </pc:sldChg>
      <pc:sldChg chg="addSp modSp add replId">
        <pc:chgData name="Fabio Antonini" userId="144364eadc3a63b7" providerId="Windows Live" clId="Web-{930C787E-7F7A-266C-E14E-181C7CC94FE1}" dt="2026-02-20T15:02:50.052" v="572" actId="1076"/>
        <pc:sldMkLst>
          <pc:docMk/>
          <pc:sldMk cId="1561029287" sldId="267"/>
        </pc:sldMkLst>
        <pc:spChg chg="add mod">
          <ac:chgData name="Fabio Antonini" userId="144364eadc3a63b7" providerId="Windows Live" clId="Web-{930C787E-7F7A-266C-E14E-181C7CC94FE1}" dt="2026-02-20T14:22:09.945" v="439" actId="1076"/>
          <ac:spMkLst>
            <pc:docMk/>
            <pc:sldMk cId="1561029287" sldId="267"/>
            <ac:spMk id="2" creationId="{92E97B36-F366-8A20-D7B5-B8826ACBE45A}"/>
          </ac:spMkLst>
        </pc:spChg>
        <pc:spChg chg="mod">
          <ac:chgData name="Fabio Antonini" userId="144364eadc3a63b7" providerId="Windows Live" clId="Web-{930C787E-7F7A-266C-E14E-181C7CC94FE1}" dt="2026-02-20T14:46:30.561" v="472" actId="1076"/>
          <ac:spMkLst>
            <pc:docMk/>
            <pc:sldMk cId="1561029287" sldId="267"/>
            <ac:spMk id="3" creationId="{6A01B2B3-837C-321B-8193-12B29F474394}"/>
          </ac:spMkLst>
        </pc:spChg>
        <pc:spChg chg="mod">
          <ac:chgData name="Fabio Antonini" userId="144364eadc3a63b7" providerId="Windows Live" clId="Web-{930C787E-7F7A-266C-E14E-181C7CC94FE1}" dt="2026-02-20T15:02:50.052" v="572" actId="1076"/>
          <ac:spMkLst>
            <pc:docMk/>
            <pc:sldMk cId="1561029287" sldId="267"/>
            <ac:spMk id="8" creationId="{6E853B4F-25B3-1342-AD15-36264C8C764B}"/>
          </ac:spMkLst>
        </pc:spChg>
        <pc:picChg chg="add mod">
          <ac:chgData name="Fabio Antonini" userId="144364eadc3a63b7" providerId="Windows Live" clId="Web-{930C787E-7F7A-266C-E14E-181C7CC94FE1}" dt="2026-02-20T14:46:50.108" v="476" actId="1076"/>
          <ac:picMkLst>
            <pc:docMk/>
            <pc:sldMk cId="1561029287" sldId="267"/>
            <ac:picMk id="4" creationId="{64704CA2-024D-9FC1-8848-19573685C2E7}"/>
          </ac:picMkLst>
        </pc:picChg>
      </pc:sldChg>
      <pc:sldChg chg="addSp delSp modSp add replId">
        <pc:chgData name="Fabio Antonini" userId="144364eadc3a63b7" providerId="Windows Live" clId="Web-{930C787E-7F7A-266C-E14E-181C7CC94FE1}" dt="2026-02-20T15:02:44.318" v="570" actId="1076"/>
        <pc:sldMkLst>
          <pc:docMk/>
          <pc:sldMk cId="2440514881" sldId="268"/>
        </pc:sldMkLst>
        <pc:spChg chg="mod">
          <ac:chgData name="Fabio Antonini" userId="144364eadc3a63b7" providerId="Windows Live" clId="Web-{930C787E-7F7A-266C-E14E-181C7CC94FE1}" dt="2026-02-20T14:53:06.837" v="536" actId="20577"/>
          <ac:spMkLst>
            <pc:docMk/>
            <pc:sldMk cId="2440514881" sldId="268"/>
            <ac:spMk id="2" creationId="{83CCEC51-AC63-1475-F397-DE8F434A8C23}"/>
          </ac:spMkLst>
        </pc:spChg>
        <pc:spChg chg="del mod">
          <ac:chgData name="Fabio Antonini" userId="144364eadc3a63b7" providerId="Windows Live" clId="Web-{930C787E-7F7A-266C-E14E-181C7CC94FE1}" dt="2026-02-20T14:47:16.281" v="480"/>
          <ac:spMkLst>
            <pc:docMk/>
            <pc:sldMk cId="2440514881" sldId="268"/>
            <ac:spMk id="3" creationId="{CEB4F08C-9726-1C2B-4D6D-0EE0D05D30F3}"/>
          </ac:spMkLst>
        </pc:spChg>
        <pc:spChg chg="mod">
          <ac:chgData name="Fabio Antonini" userId="144364eadc3a63b7" providerId="Windows Live" clId="Web-{930C787E-7F7A-266C-E14E-181C7CC94FE1}" dt="2026-02-20T15:02:44.318" v="570" actId="1076"/>
          <ac:spMkLst>
            <pc:docMk/>
            <pc:sldMk cId="2440514881" sldId="268"/>
            <ac:spMk id="8" creationId="{0DEE90D8-7ABD-633A-FA4A-0FDB27C9F220}"/>
          </ac:spMkLst>
        </pc:spChg>
        <pc:picChg chg="del">
          <ac:chgData name="Fabio Antonini" userId="144364eadc3a63b7" providerId="Windows Live" clId="Web-{930C787E-7F7A-266C-E14E-181C7CC94FE1}" dt="2026-02-20T14:47:11.765" v="478"/>
          <ac:picMkLst>
            <pc:docMk/>
            <pc:sldMk cId="2440514881" sldId="268"/>
            <ac:picMk id="4" creationId="{A27510D2-A3E9-BDCE-B918-201EF80F13DF}"/>
          </ac:picMkLst>
        </pc:picChg>
        <pc:picChg chg="add mod">
          <ac:chgData name="Fabio Antonini" userId="144364eadc3a63b7" providerId="Windows Live" clId="Web-{930C787E-7F7A-266C-E14E-181C7CC94FE1}" dt="2026-02-20T14:53:11.494" v="538" actId="1076"/>
          <ac:picMkLst>
            <pc:docMk/>
            <pc:sldMk cId="2440514881" sldId="268"/>
            <ac:picMk id="5" creationId="{8F76924A-7DBF-8472-43E5-D80DC94C85AE}"/>
          </ac:picMkLst>
        </pc:picChg>
      </pc:sldChg>
      <pc:sldChg chg="addSp delSp modSp add replId modNotes">
        <pc:chgData name="Fabio Antonini" userId="144364eadc3a63b7" providerId="Windows Live" clId="Web-{930C787E-7F7A-266C-E14E-181C7CC94FE1}" dt="2026-02-20T15:23:27.480" v="675"/>
        <pc:sldMkLst>
          <pc:docMk/>
          <pc:sldMk cId="2030026056" sldId="269"/>
        </pc:sldMkLst>
        <pc:spChg chg="del">
          <ac:chgData name="Fabio Antonini" userId="144364eadc3a63b7" providerId="Windows Live" clId="Web-{930C787E-7F7A-266C-E14E-181C7CC94FE1}" dt="2026-02-20T15:00:28.910" v="549"/>
          <ac:spMkLst>
            <pc:docMk/>
            <pc:sldMk cId="2030026056" sldId="269"/>
            <ac:spMk id="2" creationId="{0CFE192D-C930-18CE-EE98-96A385EFDEB6}"/>
          </ac:spMkLst>
        </pc:spChg>
        <pc:spChg chg="add mod">
          <ac:chgData name="Fabio Antonini" userId="144364eadc3a63b7" providerId="Windows Live" clId="Web-{930C787E-7F7A-266C-E14E-181C7CC94FE1}" dt="2026-02-20T15:21:21.654" v="667" actId="1076"/>
          <ac:spMkLst>
            <pc:docMk/>
            <pc:sldMk cId="2030026056" sldId="269"/>
            <ac:spMk id="3" creationId="{4C06EC56-7BFA-F9F0-C890-06D956FC50A5}"/>
          </ac:spMkLst>
        </pc:spChg>
        <pc:spChg chg="mod">
          <ac:chgData name="Fabio Antonini" userId="144364eadc3a63b7" providerId="Windows Live" clId="Web-{930C787E-7F7A-266C-E14E-181C7CC94FE1}" dt="2026-02-20T15:03:46.381" v="586" actId="20577"/>
          <ac:spMkLst>
            <pc:docMk/>
            <pc:sldMk cId="2030026056" sldId="269"/>
            <ac:spMk id="8" creationId="{0D96532C-C030-57F5-5D2B-AEAEED776C5F}"/>
          </ac:spMkLst>
        </pc:spChg>
        <pc:picChg chg="add del mod">
          <ac:chgData name="Fabio Antonini" userId="144364eadc3a63b7" providerId="Windows Live" clId="Web-{930C787E-7F7A-266C-E14E-181C7CC94FE1}" dt="2026-02-20T15:14:31.633" v="620"/>
          <ac:picMkLst>
            <pc:docMk/>
            <pc:sldMk cId="2030026056" sldId="269"/>
            <ac:picMk id="4" creationId="{ED567105-0EED-C441-901B-F2464A68CFDE}"/>
          </ac:picMkLst>
        </pc:picChg>
        <pc:picChg chg="del">
          <ac:chgData name="Fabio Antonini" userId="144364eadc3a63b7" providerId="Windows Live" clId="Web-{930C787E-7F7A-266C-E14E-181C7CC94FE1}" dt="2026-02-20T15:00:29.676" v="550"/>
          <ac:picMkLst>
            <pc:docMk/>
            <pc:sldMk cId="2030026056" sldId="269"/>
            <ac:picMk id="5" creationId="{00A1E913-C8C7-1FD8-A14B-DD457A6582C1}"/>
          </ac:picMkLst>
        </pc:picChg>
        <pc:picChg chg="add del mod">
          <ac:chgData name="Fabio Antonini" userId="144364eadc3a63b7" providerId="Windows Live" clId="Web-{930C787E-7F7A-266C-E14E-181C7CC94FE1}" dt="2026-02-20T15:23:27.480" v="675"/>
          <ac:picMkLst>
            <pc:docMk/>
            <pc:sldMk cId="2030026056" sldId="269"/>
            <ac:picMk id="6" creationId="{8319265B-B763-EDDC-2EA2-ED1DBA2D3DAC}"/>
          </ac:picMkLst>
        </pc:picChg>
      </pc:sldChg>
      <pc:sldChg chg="new del">
        <pc:chgData name="Fabio Antonini" userId="144364eadc3a63b7" providerId="Windows Live" clId="Web-{930C787E-7F7A-266C-E14E-181C7CC94FE1}" dt="2026-02-20T15:00:18.066" v="544"/>
        <pc:sldMkLst>
          <pc:docMk/>
          <pc:sldMk cId="3616436557" sldId="269"/>
        </pc:sldMkLst>
      </pc:sldChg>
      <pc:sldChg chg="addSp delSp modSp add replId">
        <pc:chgData name="Fabio Antonini" userId="144364eadc3a63b7" providerId="Windows Live" clId="Web-{930C787E-7F7A-266C-E14E-181C7CC94FE1}" dt="2026-02-20T15:23:32.808" v="677" actId="1076"/>
        <pc:sldMkLst>
          <pc:docMk/>
          <pc:sldMk cId="38324857" sldId="270"/>
        </pc:sldMkLst>
        <pc:spChg chg="add mod">
          <ac:chgData name="Fabio Antonini" userId="144364eadc3a63b7" providerId="Windows Live" clId="Web-{930C787E-7F7A-266C-E14E-181C7CC94FE1}" dt="2026-02-20T15:14:50.337" v="626" actId="14100"/>
          <ac:spMkLst>
            <pc:docMk/>
            <pc:sldMk cId="38324857" sldId="270"/>
            <ac:spMk id="2" creationId="{D2B93D21-0BFA-D8EB-B1A9-0A09CBC42B8D}"/>
          </ac:spMkLst>
        </pc:spChg>
        <pc:spChg chg="del">
          <ac:chgData name="Fabio Antonini" userId="144364eadc3a63b7" providerId="Windows Live" clId="Web-{930C787E-7F7A-266C-E14E-181C7CC94FE1}" dt="2026-02-20T15:13:46.882" v="603"/>
          <ac:spMkLst>
            <pc:docMk/>
            <pc:sldMk cId="38324857" sldId="270"/>
            <ac:spMk id="3" creationId="{F844CABD-6DCE-366A-B321-AD455093275B}"/>
          </ac:spMkLst>
        </pc:spChg>
        <pc:spChg chg="mod">
          <ac:chgData name="Fabio Antonini" userId="144364eadc3a63b7" providerId="Windows Live" clId="Web-{930C787E-7F7A-266C-E14E-181C7CC94FE1}" dt="2026-02-20T15:14:15.680" v="618" actId="14100"/>
          <ac:spMkLst>
            <pc:docMk/>
            <pc:sldMk cId="38324857" sldId="270"/>
            <ac:spMk id="8" creationId="{9A4E648D-8DF8-5CA3-C3F7-467C203526BB}"/>
          </ac:spMkLst>
        </pc:spChg>
        <pc:picChg chg="del">
          <ac:chgData name="Fabio Antonini" userId="144364eadc3a63b7" providerId="Windows Live" clId="Web-{930C787E-7F7A-266C-E14E-181C7CC94FE1}" dt="2026-02-20T15:13:50.367" v="604"/>
          <ac:picMkLst>
            <pc:docMk/>
            <pc:sldMk cId="38324857" sldId="270"/>
            <ac:picMk id="4" creationId="{557C960C-4CA7-2ECE-2219-1E5AF3354D66}"/>
          </ac:picMkLst>
        </pc:picChg>
        <pc:picChg chg="add del mod">
          <ac:chgData name="Fabio Antonini" userId="144364eadc3a63b7" providerId="Windows Live" clId="Web-{930C787E-7F7A-266C-E14E-181C7CC94FE1}" dt="2026-02-20T15:21:04.810" v="661"/>
          <ac:picMkLst>
            <pc:docMk/>
            <pc:sldMk cId="38324857" sldId="270"/>
            <ac:picMk id="5" creationId="{876F36ED-F7C7-2777-349D-4405BF9A867A}"/>
          </ac:picMkLst>
        </pc:picChg>
        <pc:picChg chg="add del mod">
          <ac:chgData name="Fabio Antonini" userId="144364eadc3a63b7" providerId="Windows Live" clId="Web-{930C787E-7F7A-266C-E14E-181C7CC94FE1}" dt="2026-02-20T15:23:01.650" v="672"/>
          <ac:picMkLst>
            <pc:docMk/>
            <pc:sldMk cId="38324857" sldId="270"/>
            <ac:picMk id="6" creationId="{419CB25C-FC44-ED98-B96B-E472CCE4A1E0}"/>
          </ac:picMkLst>
        </pc:picChg>
        <pc:picChg chg="add mod">
          <ac:chgData name="Fabio Antonini" userId="144364eadc3a63b7" providerId="Windows Live" clId="Web-{930C787E-7F7A-266C-E14E-181C7CC94FE1}" dt="2026-02-20T15:23:32.808" v="677" actId="1076"/>
          <ac:picMkLst>
            <pc:docMk/>
            <pc:sldMk cId="38324857" sldId="270"/>
            <ac:picMk id="7" creationId="{BC01D7D3-9257-24AC-7558-44609E1857A4}"/>
          </ac:picMkLst>
        </pc:picChg>
      </pc:sldChg>
      <pc:sldChg chg="addSp delSp modSp add replId">
        <pc:chgData name="Fabio Antonini" userId="144364eadc3a63b7" providerId="Windows Live" clId="Web-{930C787E-7F7A-266C-E14E-181C7CC94FE1}" dt="2026-02-20T15:23:09.072" v="674" actId="1076"/>
        <pc:sldMkLst>
          <pc:docMk/>
          <pc:sldMk cId="2840019322" sldId="271"/>
        </pc:sldMkLst>
        <pc:spChg chg="del">
          <ac:chgData name="Fabio Antonini" userId="144364eadc3a63b7" providerId="Windows Live" clId="Web-{930C787E-7F7A-266C-E14E-181C7CC94FE1}" dt="2026-02-20T15:16:10.510" v="633"/>
          <ac:spMkLst>
            <pc:docMk/>
            <pc:sldMk cId="2840019322" sldId="271"/>
            <ac:spMk id="2" creationId="{7D87E0DD-4473-1819-004B-158DF39463AC}"/>
          </ac:spMkLst>
        </pc:spChg>
        <pc:spChg chg="add mod">
          <ac:chgData name="Fabio Antonini" userId="144364eadc3a63b7" providerId="Windows Live" clId="Web-{930C787E-7F7A-266C-E14E-181C7CC94FE1}" dt="2026-02-20T15:19:25.419" v="660" actId="1076"/>
          <ac:spMkLst>
            <pc:docMk/>
            <pc:sldMk cId="2840019322" sldId="271"/>
            <ac:spMk id="3" creationId="{A51CEEB4-8904-CB40-6B06-89DD110280E7}"/>
          </ac:spMkLst>
        </pc:spChg>
        <pc:spChg chg="mod">
          <ac:chgData name="Fabio Antonini" userId="144364eadc3a63b7" providerId="Windows Live" clId="Web-{930C787E-7F7A-266C-E14E-181C7CC94FE1}" dt="2026-02-20T15:16:28.588" v="639" actId="14100"/>
          <ac:spMkLst>
            <pc:docMk/>
            <pc:sldMk cId="2840019322" sldId="271"/>
            <ac:spMk id="8" creationId="{D4A21271-113A-6DF5-56D0-EA913126284C}"/>
          </ac:spMkLst>
        </pc:spChg>
        <pc:picChg chg="add del mod">
          <ac:chgData name="Fabio Antonini" userId="144364eadc3a63b7" providerId="Windows Live" clId="Web-{930C787E-7F7A-266C-E14E-181C7CC94FE1}" dt="2026-02-20T15:21:27.343" v="669"/>
          <ac:picMkLst>
            <pc:docMk/>
            <pc:sldMk cId="2840019322" sldId="271"/>
            <ac:picMk id="4" creationId="{A2490293-7D03-0788-C1AF-CE9119711637}"/>
          </ac:picMkLst>
        </pc:picChg>
        <pc:picChg chg="del">
          <ac:chgData name="Fabio Antonini" userId="144364eadc3a63b7" providerId="Windows Live" clId="Web-{930C787E-7F7A-266C-E14E-181C7CC94FE1}" dt="2026-02-20T15:16:12.276" v="634"/>
          <ac:picMkLst>
            <pc:docMk/>
            <pc:sldMk cId="2840019322" sldId="271"/>
            <ac:picMk id="5" creationId="{CC8F8C57-99D1-9BF4-A73C-C7026DA5A6CD}"/>
          </ac:picMkLst>
        </pc:picChg>
        <pc:picChg chg="add mod">
          <ac:chgData name="Fabio Antonini" userId="144364eadc3a63b7" providerId="Windows Live" clId="Web-{930C787E-7F7A-266C-E14E-181C7CC94FE1}" dt="2026-02-20T15:23:09.072" v="674" actId="1076"/>
          <ac:picMkLst>
            <pc:docMk/>
            <pc:sldMk cId="2840019322" sldId="271"/>
            <ac:picMk id="6" creationId="{B90FE361-9087-4C47-42AA-D1DFD4A9492E}"/>
          </ac:picMkLst>
        </pc:picChg>
      </pc:sldChg>
      <pc:sldChg chg="addSp delSp modSp add replId">
        <pc:chgData name="Fabio Antonini" userId="144364eadc3a63b7" providerId="Windows Live" clId="Web-{930C787E-7F7A-266C-E14E-181C7CC94FE1}" dt="2026-02-20T15:33:09.768" v="708" actId="1076"/>
        <pc:sldMkLst>
          <pc:docMk/>
          <pc:sldMk cId="2744522231" sldId="272"/>
        </pc:sldMkLst>
        <pc:spChg chg="del">
          <ac:chgData name="Fabio Antonini" userId="144364eadc3a63b7" providerId="Windows Live" clId="Web-{930C787E-7F7A-266C-E14E-181C7CC94FE1}" dt="2026-02-20T15:31:57.001" v="700"/>
          <ac:spMkLst>
            <pc:docMk/>
            <pc:sldMk cId="2744522231" sldId="272"/>
            <ac:spMk id="3" creationId="{16304D3E-83E5-7C59-C7A8-14076DE32E0D}"/>
          </ac:spMkLst>
        </pc:spChg>
        <pc:spChg chg="add mod">
          <ac:chgData name="Fabio Antonini" userId="144364eadc3a63b7" providerId="Windows Live" clId="Web-{930C787E-7F7A-266C-E14E-181C7CC94FE1}" dt="2026-02-20T15:32:54.721" v="704" actId="1076"/>
          <ac:spMkLst>
            <pc:docMk/>
            <pc:sldMk cId="2744522231" sldId="272"/>
            <ac:spMk id="4" creationId="{F4AC4495-9899-E7E6-0E87-11535F5D8789}"/>
          </ac:spMkLst>
        </pc:spChg>
        <pc:spChg chg="mod">
          <ac:chgData name="Fabio Antonini" userId="144364eadc3a63b7" providerId="Windows Live" clId="Web-{930C787E-7F7A-266C-E14E-181C7CC94FE1}" dt="2026-02-20T15:33:01.690" v="706" actId="14100"/>
          <ac:spMkLst>
            <pc:docMk/>
            <pc:sldMk cId="2744522231" sldId="272"/>
            <ac:spMk id="8" creationId="{A85D1B8C-F097-B3B6-E7AF-9FE39D913CEF}"/>
          </ac:spMkLst>
        </pc:spChg>
        <pc:picChg chg="add mod">
          <ac:chgData name="Fabio Antonini" userId="144364eadc3a63b7" providerId="Windows Live" clId="Web-{930C787E-7F7A-266C-E14E-181C7CC94FE1}" dt="2026-02-20T15:33:09.768" v="708" actId="1076"/>
          <ac:picMkLst>
            <pc:docMk/>
            <pc:sldMk cId="2744522231" sldId="272"/>
            <ac:picMk id="2" creationId="{CB90B97A-B9D5-7296-E453-A35086943DA9}"/>
          </ac:picMkLst>
        </pc:picChg>
        <pc:picChg chg="del">
          <ac:chgData name="Fabio Antonini" userId="144364eadc3a63b7" providerId="Windows Live" clId="Web-{930C787E-7F7A-266C-E14E-181C7CC94FE1}" dt="2026-02-20T15:24:18.890" v="689"/>
          <ac:picMkLst>
            <pc:docMk/>
            <pc:sldMk cId="2744522231" sldId="272"/>
            <ac:picMk id="6" creationId="{19F28992-1C68-17F3-8AE5-9AC251E613B0}"/>
          </ac:picMkLst>
        </pc:picChg>
      </pc:sldChg>
      <pc:sldChg chg="addSp delSp modSp add replId modNotes">
        <pc:chgData name="Fabio Antonini" userId="144364eadc3a63b7" providerId="Windows Live" clId="Web-{930C787E-7F7A-266C-E14E-181C7CC94FE1}" dt="2026-02-20T15:51:50.310" v="777" actId="1076"/>
        <pc:sldMkLst>
          <pc:docMk/>
          <pc:sldMk cId="1064522092" sldId="273"/>
        </pc:sldMkLst>
        <pc:spChg chg="add mod">
          <ac:chgData name="Fabio Antonini" userId="144364eadc3a63b7" providerId="Windows Live" clId="Web-{930C787E-7F7A-266C-E14E-181C7CC94FE1}" dt="2026-02-20T15:48:57.401" v="763" actId="1076"/>
          <ac:spMkLst>
            <pc:docMk/>
            <pc:sldMk cId="1064522092" sldId="273"/>
            <ac:spMk id="3" creationId="{8A3627F3-2AB5-0BD4-F49D-9AB4C4FF7208}"/>
          </ac:spMkLst>
        </pc:spChg>
        <pc:spChg chg="del">
          <ac:chgData name="Fabio Antonini" userId="144364eadc3a63b7" providerId="Windows Live" clId="Web-{930C787E-7F7A-266C-E14E-181C7CC94FE1}" dt="2026-02-20T15:42:02.745" v="710"/>
          <ac:spMkLst>
            <pc:docMk/>
            <pc:sldMk cId="1064522092" sldId="273"/>
            <ac:spMk id="4" creationId="{3E7C81F9-B8F3-FCCD-3A9E-E4E8903CCC1C}"/>
          </ac:spMkLst>
        </pc:spChg>
        <pc:spChg chg="mod">
          <ac:chgData name="Fabio Antonini" userId="144364eadc3a63b7" providerId="Windows Live" clId="Web-{930C787E-7F7A-266C-E14E-181C7CC94FE1}" dt="2026-02-20T15:42:27.481" v="720" actId="20577"/>
          <ac:spMkLst>
            <pc:docMk/>
            <pc:sldMk cId="1064522092" sldId="273"/>
            <ac:spMk id="8" creationId="{9BD82FE3-85FD-05EA-8353-89E5729C0C9F}"/>
          </ac:spMkLst>
        </pc:spChg>
        <pc:picChg chg="del">
          <ac:chgData name="Fabio Antonini" userId="144364eadc3a63b7" providerId="Windows Live" clId="Web-{930C787E-7F7A-266C-E14E-181C7CC94FE1}" dt="2026-02-20T15:42:03.917" v="711"/>
          <ac:picMkLst>
            <pc:docMk/>
            <pc:sldMk cId="1064522092" sldId="273"/>
            <ac:picMk id="2" creationId="{EAF501DD-8F59-0EB8-B8CF-DD5E78DBF95D}"/>
          </ac:picMkLst>
        </pc:picChg>
        <pc:picChg chg="add mod">
          <ac:chgData name="Fabio Antonini" userId="144364eadc3a63b7" providerId="Windows Live" clId="Web-{930C787E-7F7A-266C-E14E-181C7CC94FE1}" dt="2026-02-20T15:51:50.310" v="777" actId="1076"/>
          <ac:picMkLst>
            <pc:docMk/>
            <pc:sldMk cId="1064522092" sldId="273"/>
            <ac:picMk id="5" creationId="{CABC2195-F9AF-4DBA-C433-936F0322FB91}"/>
          </ac:picMkLst>
        </pc:picChg>
        <pc:picChg chg="add del mod">
          <ac:chgData name="Fabio Antonini" userId="144364eadc3a63b7" providerId="Windows Live" clId="Web-{930C787E-7F7A-266C-E14E-181C7CC94FE1}" dt="2026-02-20T15:51:45.482" v="775"/>
          <ac:picMkLst>
            <pc:docMk/>
            <pc:sldMk cId="1064522092" sldId="273"/>
            <ac:picMk id="6" creationId="{B17A4434-0996-95FF-6A87-E83A81D4C459}"/>
          </ac:picMkLst>
        </pc:picChg>
      </pc:sldChg>
      <pc:sldChg chg="addSp delSp modSp add replId">
        <pc:chgData name="Fabio Antonini" userId="144364eadc3a63b7" providerId="Windows Live" clId="Web-{930C787E-7F7A-266C-E14E-181C7CC94FE1}" dt="2026-02-20T15:53:13.592" v="784" actId="1076"/>
        <pc:sldMkLst>
          <pc:docMk/>
          <pc:sldMk cId="1475974391" sldId="274"/>
        </pc:sldMkLst>
        <pc:spChg chg="add mod">
          <ac:chgData name="Fabio Antonini" userId="144364eadc3a63b7" providerId="Windows Live" clId="Web-{930C787E-7F7A-266C-E14E-181C7CC94FE1}" dt="2026-02-20T15:43:35.969" v="739" actId="1076"/>
          <ac:spMkLst>
            <pc:docMk/>
            <pc:sldMk cId="1475974391" sldId="274"/>
            <ac:spMk id="2" creationId="{9D764761-BB82-56D8-1586-39B4BBD4A49D}"/>
          </ac:spMkLst>
        </pc:spChg>
        <pc:spChg chg="del">
          <ac:chgData name="Fabio Antonini" userId="144364eadc3a63b7" providerId="Windows Live" clId="Web-{930C787E-7F7A-266C-E14E-181C7CC94FE1}" dt="2026-02-20T15:43:30.625" v="736"/>
          <ac:spMkLst>
            <pc:docMk/>
            <pc:sldMk cId="1475974391" sldId="274"/>
            <ac:spMk id="3" creationId="{5F1FF594-7093-9221-2C95-DD7E4FD108BB}"/>
          </ac:spMkLst>
        </pc:spChg>
        <pc:spChg chg="mod">
          <ac:chgData name="Fabio Antonini" userId="144364eadc3a63b7" providerId="Windows Live" clId="Web-{930C787E-7F7A-266C-E14E-181C7CC94FE1}" dt="2026-02-20T15:43:28.656" v="735" actId="20577"/>
          <ac:spMkLst>
            <pc:docMk/>
            <pc:sldMk cId="1475974391" sldId="274"/>
            <ac:spMk id="8" creationId="{F0E6905A-66DA-2DA5-8896-33CC18DC7021}"/>
          </ac:spMkLst>
        </pc:spChg>
        <pc:picChg chg="add mod">
          <ac:chgData name="Fabio Antonini" userId="144364eadc3a63b7" providerId="Windows Live" clId="Web-{930C787E-7F7A-266C-E14E-181C7CC94FE1}" dt="2026-02-20T15:53:13.592" v="784" actId="1076"/>
          <ac:picMkLst>
            <pc:docMk/>
            <pc:sldMk cId="1475974391" sldId="274"/>
            <ac:picMk id="4" creationId="{49F1E1A7-CC74-429D-6E22-E95823C4C92B}"/>
          </ac:picMkLst>
        </pc:picChg>
        <pc:picChg chg="add mod">
          <ac:chgData name="Fabio Antonini" userId="144364eadc3a63b7" providerId="Windows Live" clId="Web-{930C787E-7F7A-266C-E14E-181C7CC94FE1}" dt="2026-02-20T15:53:05.592" v="783" actId="1076"/>
          <ac:picMkLst>
            <pc:docMk/>
            <pc:sldMk cId="1475974391" sldId="274"/>
            <ac:picMk id="5" creationId="{E49F908F-B56F-977A-7156-8580AA86C688}"/>
          </ac:picMkLst>
        </pc:picChg>
      </pc:sldChg>
      <pc:sldChg chg="addSp delSp modSp add replId">
        <pc:chgData name="Fabio Antonini" userId="144364eadc3a63b7" providerId="Windows Live" clId="Web-{930C787E-7F7A-266C-E14E-181C7CC94FE1}" dt="2026-02-20T15:55:07.562" v="791" actId="1076"/>
        <pc:sldMkLst>
          <pc:docMk/>
          <pc:sldMk cId="2736728370" sldId="275"/>
        </pc:sldMkLst>
        <pc:spChg chg="del">
          <ac:chgData name="Fabio Antonini" userId="144364eadc3a63b7" providerId="Windows Live" clId="Web-{930C787E-7F7A-266C-E14E-181C7CC94FE1}" dt="2026-02-20T15:44:12.096" v="743"/>
          <ac:spMkLst>
            <pc:docMk/>
            <pc:sldMk cId="2736728370" sldId="275"/>
            <ac:spMk id="2" creationId="{3C8E6C95-24E6-5386-99CC-E09E9BF2BFE0}"/>
          </ac:spMkLst>
        </pc:spChg>
        <pc:spChg chg="add mod">
          <ac:chgData name="Fabio Antonini" userId="144364eadc3a63b7" providerId="Windows Live" clId="Web-{930C787E-7F7A-266C-E14E-181C7CC94FE1}" dt="2026-02-20T15:55:05.547" v="790" actId="14100"/>
          <ac:spMkLst>
            <pc:docMk/>
            <pc:sldMk cId="2736728370" sldId="275"/>
            <ac:spMk id="3" creationId="{856116A8-9DA1-FD5D-98D1-5EFC7798E086}"/>
          </ac:spMkLst>
        </pc:spChg>
        <pc:spChg chg="mod">
          <ac:chgData name="Fabio Antonini" userId="144364eadc3a63b7" providerId="Windows Live" clId="Web-{930C787E-7F7A-266C-E14E-181C7CC94FE1}" dt="2026-02-20T15:44:11.752" v="742" actId="20577"/>
          <ac:spMkLst>
            <pc:docMk/>
            <pc:sldMk cId="2736728370" sldId="275"/>
            <ac:spMk id="8" creationId="{B221F056-4FC3-1CE1-F258-317CAFEBFC54}"/>
          </ac:spMkLst>
        </pc:spChg>
        <pc:picChg chg="add mod">
          <ac:chgData name="Fabio Antonini" userId="144364eadc3a63b7" providerId="Windows Live" clId="Web-{930C787E-7F7A-266C-E14E-181C7CC94FE1}" dt="2026-02-20T15:55:07.562" v="791" actId="1076"/>
          <ac:picMkLst>
            <pc:docMk/>
            <pc:sldMk cId="2736728370" sldId="275"/>
            <ac:picMk id="4" creationId="{20E021C3-73C1-8303-A281-C9E288494D40}"/>
          </ac:picMkLst>
        </pc:picChg>
      </pc:sldChg>
      <pc:sldChg chg="addSp delSp modSp add replId">
        <pc:chgData name="Fabio Antonini" userId="144364eadc3a63b7" providerId="Windows Live" clId="Web-{930C787E-7F7A-266C-E14E-181C7CC94FE1}" dt="2026-02-20T16:10:48.553" v="796" actId="1076"/>
        <pc:sldMkLst>
          <pc:docMk/>
          <pc:sldMk cId="4079350922" sldId="276"/>
        </pc:sldMkLst>
        <pc:spChg chg="add mod">
          <ac:chgData name="Fabio Antonini" userId="144364eadc3a63b7" providerId="Windows Live" clId="Web-{930C787E-7F7A-266C-E14E-181C7CC94FE1}" dt="2026-02-20T15:45:13.817" v="755" actId="1076"/>
          <ac:spMkLst>
            <pc:docMk/>
            <pc:sldMk cId="4079350922" sldId="276"/>
            <ac:spMk id="2" creationId="{117D3516-757A-9505-C04B-851DABF8FC5E}"/>
          </ac:spMkLst>
        </pc:spChg>
        <pc:spChg chg="del">
          <ac:chgData name="Fabio Antonini" userId="144364eadc3a63b7" providerId="Windows Live" clId="Web-{930C787E-7F7A-266C-E14E-181C7CC94FE1}" dt="2026-02-20T15:44:48.566" v="751"/>
          <ac:spMkLst>
            <pc:docMk/>
            <pc:sldMk cId="4079350922" sldId="276"/>
            <ac:spMk id="3" creationId="{085D77FF-25CD-1259-015D-5E2A7BB082B8}"/>
          </ac:spMkLst>
        </pc:spChg>
        <pc:spChg chg="mod">
          <ac:chgData name="Fabio Antonini" userId="144364eadc3a63b7" providerId="Windows Live" clId="Web-{930C787E-7F7A-266C-E14E-181C7CC94FE1}" dt="2026-02-20T16:06:32.174" v="792" actId="14100"/>
          <ac:spMkLst>
            <pc:docMk/>
            <pc:sldMk cId="4079350922" sldId="276"/>
            <ac:spMk id="8" creationId="{DDCD7EB9-3984-6CDC-E0B5-77DB13EEC5C9}"/>
          </ac:spMkLst>
        </pc:spChg>
        <pc:picChg chg="add mod">
          <ac:chgData name="Fabio Antonini" userId="144364eadc3a63b7" providerId="Windows Live" clId="Web-{930C787E-7F7A-266C-E14E-181C7CC94FE1}" dt="2026-02-20T16:10:48.553" v="796" actId="1076"/>
          <ac:picMkLst>
            <pc:docMk/>
            <pc:sldMk cId="4079350922" sldId="276"/>
            <ac:picMk id="4" creationId="{3CA433CE-5ACC-C80D-8DC3-8A3A55F0A7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B2017-E430-45B2-9D09-D9363839637A}" type="datetimeFigureOut">
              <a:t>20/02/2026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09F6B-938C-4261-886A-9127F41698B1}" type="slidenum">
              <a:t>‹N›</a:t>
            </a:fld>
            <a:endParaRPr lang="it-IT"/>
          </a:p>
        </p:txBody>
      </p:sp>
    </p:spTree>
    <p:extLst>
      <p:ext uri="{BB962C8B-B14F-4D97-AF65-F5344CB8AC3E}">
        <p14:creationId xmlns:p14="http://schemas.microsoft.com/office/powerpoint/2010/main" val="2801854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Welcome to this short course, Large Language Models with Semantic Search, built in partnership with Cohere.</a:t>
            </a:r>
            <a:endParaRPr lang="it-IT"/>
          </a:p>
          <a:p>
            <a:r>
              <a:rPr lang="en-US"/>
              <a:t>In this course, you'll learn how to incorporate large language models, or LLMs, into information search in your own applications.</a:t>
            </a:r>
            <a:endParaRPr lang="it-IT"/>
          </a:p>
          <a:p>
            <a:r>
              <a:rPr lang="en-US"/>
              <a:t>For example, let's say you run a website with a lot of articles, picture Wikipedia for the sake of argument, or a website with a lot of e-commerce products.</a:t>
            </a:r>
            <a:endParaRPr lang="it-IT"/>
          </a:p>
          <a:p>
            <a:r>
              <a:rPr lang="en-US"/>
              <a:t>Even before LLMs, it was common to have keyword search to let people search your site. But with LLMs, you can now do much more.</a:t>
            </a:r>
            <a:endParaRPr lang="it-IT"/>
          </a:p>
          <a:p>
            <a:r>
              <a:rPr lang="en-US"/>
              <a:t>First, you can let users ask questions that your system then searches your site or database to answer.</a:t>
            </a:r>
            <a:endParaRPr lang="it-IT"/>
          </a:p>
          <a:p>
            <a:r>
              <a:rPr lang="en-US"/>
              <a:t>Second, the LLM makes the retrieved results more relevant to the meaning or the semantics of what the user is asking about.</a:t>
            </a:r>
            <a:endParaRPr lang="it-IT"/>
          </a:p>
          <a:p>
            <a:r>
              <a:rPr lang="en-US"/>
              <a:t>This course consists of the following topics.</a:t>
            </a:r>
            <a:endParaRPr lang="it-IT"/>
          </a:p>
          <a:p>
            <a:r>
              <a:rPr lang="en-US"/>
              <a:t>First, it shows you how to use basic keyword search, which is also called lexical search, and powered many search systems before large language models. It consists of finding the documents that have the highest number of matching words with the query.</a:t>
            </a:r>
            <a:endParaRPr lang="it-IT"/>
          </a:p>
          <a:p>
            <a:r>
              <a:rPr lang="en-US"/>
              <a:t>Then you learn how to enhance this type of keyword search with a method called re-rank. As the name suggests, this ranks the responses by relevance to the query.</a:t>
            </a:r>
            <a:endParaRPr lang="it-IT"/>
          </a:p>
          <a:p>
            <a:r>
              <a:rPr lang="en-US"/>
              <a:t>After this, you learn a more advanced method of search, which has vastly improved the results of keyword search, as it tries to use the actual meaning or semantic meaning of the text to carry out the search. This method is called dense retrieval.</a:t>
            </a:r>
            <a:endParaRPr lang="it-IT"/>
          </a:p>
          <a:p>
            <a:r>
              <a:rPr lang="en-US"/>
              <a:t>This uses a very powerful tool in natural language processing called embeddings, which is a way to associate a vector of numbers with every piece of text.</a:t>
            </a:r>
            <a:endParaRPr lang="it-IT"/>
          </a:p>
          <a:p>
            <a:r>
              <a:rPr lang="en-US"/>
              <a:t>Semantic search consists of finding the closest documents to the query in the space of embeddings.</a:t>
            </a:r>
            <a:endParaRPr lang="it-IT"/>
          </a:p>
          <a:p>
            <a:r>
              <a:rPr lang="en-US"/>
              <a:t>Similar to other models, search algorithms need to be properly evaluated. You will also learn effective ways to do this.</a:t>
            </a:r>
            <a:endParaRPr lang="it-IT"/>
          </a:p>
          <a:p>
            <a:r>
              <a:rPr lang="en-US"/>
              <a:t>Finally, since LLMs can be used to generate answers, you will learn how to plug the search results into an LLM and have it generate an answer based on them.</a:t>
            </a:r>
            <a:endParaRPr lang="it-IT"/>
          </a:p>
          <a:p>
            <a:r>
              <a:rPr lang="en-US"/>
              <a:t>Dense retrieval with embeddings vastly improves the question-answering capabilities of an LLM, as it first searches for and retrieves the relevant documents and then creates an answer from this retrieved information.</a:t>
            </a:r>
            <a:endParaRPr lang="it-IT"/>
          </a:p>
        </p:txBody>
      </p:sp>
      <p:sp>
        <p:nvSpPr>
          <p:cNvPr id="4" name="Segnaposto numero diapositiva 3"/>
          <p:cNvSpPr>
            <a:spLocks noGrp="1"/>
          </p:cNvSpPr>
          <p:nvPr>
            <p:ph type="sldNum" sz="quarter" idx="5"/>
          </p:nvPr>
        </p:nvSpPr>
        <p:spPr/>
        <p:txBody>
          <a:bodyPr/>
          <a:lstStyle/>
          <a:p>
            <a:fld id="{4D509F6B-938C-4261-886A-9127F41698B1}" type="slidenum">
              <a:t>1</a:t>
            </a:fld>
            <a:endParaRPr lang="it-IT"/>
          </a:p>
        </p:txBody>
      </p:sp>
    </p:spTree>
    <p:extLst>
      <p:ext uri="{BB962C8B-B14F-4D97-AF65-F5344CB8AC3E}">
        <p14:creationId xmlns:p14="http://schemas.microsoft.com/office/powerpoint/2010/main" val="2697506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7AFA-5D8B-5713-D146-B59ADAA063A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46ADA8A-742E-17FE-79C0-20278091CE8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91F9BE5-CCA7-2730-D316-EF7AF2D9FCEF}"/>
              </a:ext>
            </a:extLst>
          </p:cNvPr>
          <p:cNvSpPr>
            <a:spLocks noGrp="1"/>
          </p:cNvSpPr>
          <p:nvPr>
            <p:ph type="body" idx="1"/>
          </p:nvPr>
        </p:nvSpPr>
        <p:spPr/>
        <p:txBody>
          <a:bodyPr/>
          <a:lstStyle/>
          <a:p>
            <a:endParaRPr lang="en-US" dirty="0">
              <a:ea typeface="Calibri"/>
              <a:cs typeface="Calibri"/>
            </a:endParaRPr>
          </a:p>
        </p:txBody>
      </p:sp>
      <p:sp>
        <p:nvSpPr>
          <p:cNvPr id="4" name="Segnaposto numero diapositiva 3">
            <a:extLst>
              <a:ext uri="{FF2B5EF4-FFF2-40B4-BE49-F238E27FC236}">
                <a16:creationId xmlns:a16="http://schemas.microsoft.com/office/drawing/2014/main" id="{416893B2-428F-E60E-EF52-B564327FF51E}"/>
              </a:ext>
            </a:extLst>
          </p:cNvPr>
          <p:cNvSpPr>
            <a:spLocks noGrp="1"/>
          </p:cNvSpPr>
          <p:nvPr>
            <p:ph type="sldNum" sz="quarter" idx="5"/>
          </p:nvPr>
        </p:nvSpPr>
        <p:spPr/>
        <p:txBody>
          <a:bodyPr/>
          <a:lstStyle/>
          <a:p>
            <a:fld id="{4D509F6B-938C-4261-886A-9127F41698B1}" type="slidenum">
              <a:t>10</a:t>
            </a:fld>
            <a:endParaRPr lang="it-IT"/>
          </a:p>
        </p:txBody>
      </p:sp>
    </p:spTree>
    <p:extLst>
      <p:ext uri="{BB962C8B-B14F-4D97-AF65-F5344CB8AC3E}">
        <p14:creationId xmlns:p14="http://schemas.microsoft.com/office/powerpoint/2010/main" val="2231331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DD0A1-EEB6-AFD9-38E0-53305F9712E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8CAFC7E-8656-1F04-0B2A-7D980FAD171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785E309-158E-FE94-E4A2-1EE14C3937C9}"/>
              </a:ext>
            </a:extLst>
          </p:cNvPr>
          <p:cNvSpPr>
            <a:spLocks noGrp="1"/>
          </p:cNvSpPr>
          <p:nvPr>
            <p:ph type="body" idx="1"/>
          </p:nvPr>
        </p:nvSpPr>
        <p:spPr/>
        <p:txBody>
          <a:bodyPr/>
          <a:lstStyle/>
          <a:p>
            <a:endParaRPr lang="en-US" dirty="0">
              <a:ea typeface="Calibri"/>
              <a:cs typeface="Calibri"/>
            </a:endParaRPr>
          </a:p>
        </p:txBody>
      </p:sp>
      <p:sp>
        <p:nvSpPr>
          <p:cNvPr id="4" name="Segnaposto numero diapositiva 3">
            <a:extLst>
              <a:ext uri="{FF2B5EF4-FFF2-40B4-BE49-F238E27FC236}">
                <a16:creationId xmlns:a16="http://schemas.microsoft.com/office/drawing/2014/main" id="{2656A02B-6808-2E5A-C479-56373889EA9E}"/>
              </a:ext>
            </a:extLst>
          </p:cNvPr>
          <p:cNvSpPr>
            <a:spLocks noGrp="1"/>
          </p:cNvSpPr>
          <p:nvPr>
            <p:ph type="sldNum" sz="quarter" idx="5"/>
          </p:nvPr>
        </p:nvSpPr>
        <p:spPr/>
        <p:txBody>
          <a:bodyPr/>
          <a:lstStyle/>
          <a:p>
            <a:fld id="{4D509F6B-938C-4261-886A-9127F41698B1}" type="slidenum">
              <a:t>11</a:t>
            </a:fld>
            <a:endParaRPr lang="it-IT"/>
          </a:p>
        </p:txBody>
      </p:sp>
    </p:spTree>
    <p:extLst>
      <p:ext uri="{BB962C8B-B14F-4D97-AF65-F5344CB8AC3E}">
        <p14:creationId xmlns:p14="http://schemas.microsoft.com/office/powerpoint/2010/main" val="3174988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7D61B-F958-1B0C-BB72-ACF3DCFF778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08BBFE9-C9EE-64FE-BA36-17266A9640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2F86DEE-5D47-EBBA-1123-CB84BB77E4B9}"/>
              </a:ext>
            </a:extLst>
          </p:cNvPr>
          <p:cNvSpPr>
            <a:spLocks noGrp="1"/>
          </p:cNvSpPr>
          <p:nvPr>
            <p:ph type="body" idx="1"/>
          </p:nvPr>
        </p:nvSpPr>
        <p:spPr/>
        <p:txBody>
          <a:bodyPr/>
          <a:lstStyle/>
          <a:p>
            <a:endParaRPr lang="en-US" dirty="0">
              <a:ea typeface="Calibri"/>
              <a:cs typeface="Calibri"/>
            </a:endParaRPr>
          </a:p>
        </p:txBody>
      </p:sp>
      <p:sp>
        <p:nvSpPr>
          <p:cNvPr id="4" name="Segnaposto numero diapositiva 3">
            <a:extLst>
              <a:ext uri="{FF2B5EF4-FFF2-40B4-BE49-F238E27FC236}">
                <a16:creationId xmlns:a16="http://schemas.microsoft.com/office/drawing/2014/main" id="{2BEA1EE8-0E86-BA7A-4641-A5A321F2FF46}"/>
              </a:ext>
            </a:extLst>
          </p:cNvPr>
          <p:cNvSpPr>
            <a:spLocks noGrp="1"/>
          </p:cNvSpPr>
          <p:nvPr>
            <p:ph type="sldNum" sz="quarter" idx="5"/>
          </p:nvPr>
        </p:nvSpPr>
        <p:spPr/>
        <p:txBody>
          <a:bodyPr/>
          <a:lstStyle/>
          <a:p>
            <a:fld id="{4D509F6B-938C-4261-886A-9127F41698B1}" type="slidenum">
              <a:t>12</a:t>
            </a:fld>
            <a:endParaRPr lang="it-IT"/>
          </a:p>
        </p:txBody>
      </p:sp>
    </p:spTree>
    <p:extLst>
      <p:ext uri="{BB962C8B-B14F-4D97-AF65-F5344CB8AC3E}">
        <p14:creationId xmlns:p14="http://schemas.microsoft.com/office/powerpoint/2010/main" val="1058117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7A270-48BC-3206-6EBF-AB1CC4B35DB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88D3B10-6C02-8C23-9C92-C129AC442AC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84AAC9F-6C9A-5AC2-B5D6-E8E0F6AA1E2E}"/>
              </a:ext>
            </a:extLst>
          </p:cNvPr>
          <p:cNvSpPr>
            <a:spLocks noGrp="1"/>
          </p:cNvSpPr>
          <p:nvPr>
            <p:ph type="body" idx="1"/>
          </p:nvPr>
        </p:nvSpPr>
        <p:spPr/>
        <p:txBody>
          <a:bodyPr/>
          <a:lstStyle/>
          <a:p>
            <a:r>
              <a:rPr lang="en-US"/>
              <a:t>Welcome to Lesson 4. I am very excited to show you one of my favorite methods called **</a:t>
            </a:r>
            <a:r>
              <a:rPr lang="en-US" err="1"/>
              <a:t>Rerank</a:t>
            </a:r>
            <a:r>
              <a:rPr lang="en-US"/>
              <a:t>**.</a:t>
            </a:r>
            <a:endParaRPr lang="it-IT"/>
          </a:p>
          <a:p>
            <a:r>
              <a:rPr lang="en-US" dirty="0"/>
              <a:t> </a:t>
            </a:r>
            <a:endParaRPr lang="en-US" dirty="0">
              <a:ea typeface="Calibri"/>
              <a:cs typeface="Calibri"/>
            </a:endParaRPr>
          </a:p>
          <a:p>
            <a:r>
              <a:rPr lang="en-US" dirty="0"/>
              <a:t>Now that you've learned keyword search and dense retrieval, </a:t>
            </a:r>
            <a:r>
              <a:rPr lang="en-US" dirty="0" err="1"/>
              <a:t>Rerank</a:t>
            </a:r>
            <a:r>
              <a:rPr lang="en-US" dirty="0"/>
              <a:t> is a way to improve them both. It is actually the second component of semantic search, in addition to dense retrieval.</a:t>
            </a:r>
            <a:endParaRPr lang="en-US" dirty="0">
              <a:ea typeface="Calibri"/>
              <a:cs typeface="Calibri"/>
            </a:endParaRPr>
          </a:p>
          <a:p>
            <a:r>
              <a:rPr lang="en-US" dirty="0"/>
              <a:t> </a:t>
            </a:r>
            <a:endParaRPr lang="en-US" dirty="0">
              <a:ea typeface="Calibri"/>
              <a:cs typeface="Calibri"/>
            </a:endParaRPr>
          </a:p>
          <a:p>
            <a:r>
              <a:rPr lang="en-US" dirty="0" err="1"/>
              <a:t>Rerank</a:t>
            </a:r>
            <a:r>
              <a:rPr lang="en-US" dirty="0"/>
              <a:t> allows a large language model to sort search results from best to worst based on how relevant they are to a given query.</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a:cs typeface="Calibri"/>
            </a:endParaRPr>
          </a:p>
          <a:p>
            <a:r>
              <a:rPr lang="en-US" dirty="0"/>
              <a:t> </a:t>
            </a:r>
            <a:endParaRPr lang="en-US" dirty="0">
              <a:ea typeface="Calibri"/>
              <a:cs typeface="Calibri"/>
            </a:endParaRPr>
          </a:p>
          <a:p>
            <a:r>
              <a:rPr lang="en-US" dirty="0"/>
              <a:t>### </a:t>
            </a:r>
            <a:r>
              <a:rPr lang="en-US" dirty="0" err="1"/>
              <a:t>Rerank</a:t>
            </a:r>
            <a:r>
              <a:rPr lang="en-US" dirty="0"/>
              <a:t> in Action</a:t>
            </a:r>
            <a:endParaRPr lang="en-US" dirty="0">
              <a:ea typeface="Calibri"/>
              <a:cs typeface="Calibri"/>
            </a:endParaRPr>
          </a:p>
          <a:p>
            <a:r>
              <a:rPr lang="en-US" dirty="0"/>
              <a:t> </a:t>
            </a:r>
            <a:endParaRPr lang="en-US" dirty="0">
              <a:ea typeface="Calibri"/>
              <a:cs typeface="Calibri"/>
            </a:endParaRPr>
          </a:p>
          <a:p>
            <a:r>
              <a:rPr lang="en-US" dirty="0"/>
              <a:t>We begin by performing a search using Dense Retrieval, as learned in the previous lesson.</a:t>
            </a:r>
            <a:endParaRPr lang="en-US" dirty="0">
              <a:ea typeface="Calibri"/>
              <a:cs typeface="Calibri"/>
            </a:endParaRPr>
          </a:p>
          <a:p>
            <a:r>
              <a:rPr lang="en-US" dirty="0"/>
              <a:t> </a:t>
            </a:r>
            <a:endParaRPr lang="en-US" dirty="0">
              <a:ea typeface="Calibri"/>
              <a:cs typeface="Calibri"/>
            </a:endParaRPr>
          </a:p>
          <a:p>
            <a:r>
              <a:rPr lang="en-US" dirty="0"/>
              <a:t>For example, consider the query:</a:t>
            </a:r>
            <a:endParaRPr lang="en-US" dirty="0">
              <a:ea typeface="Calibri"/>
              <a:cs typeface="Calibri"/>
            </a:endParaRPr>
          </a:p>
          <a:p>
            <a:r>
              <a:rPr lang="en-US" dirty="0"/>
              <a:t> </a:t>
            </a:r>
            <a:endParaRPr lang="en-US" dirty="0">
              <a:ea typeface="Calibri"/>
              <a:cs typeface="Calibri"/>
            </a:endParaRPr>
          </a:p>
          <a:p>
            <a:r>
              <a:rPr lang="en-US" dirty="0"/>
              <a:t>**“What is the capital of Canada?”**</a:t>
            </a:r>
            <a:endParaRPr lang="en-US" dirty="0">
              <a:ea typeface="Calibri"/>
              <a:cs typeface="Calibri"/>
            </a:endParaRPr>
          </a:p>
          <a:p>
            <a:r>
              <a:rPr lang="en-US" dirty="0"/>
              <a:t> </a:t>
            </a:r>
            <a:endParaRPr lang="en-US" dirty="0">
              <a:ea typeface="Calibri"/>
              <a:cs typeface="Calibri"/>
            </a:endParaRPr>
          </a:p>
          <a:p>
            <a:r>
              <a:rPr lang="en-US" dirty="0"/>
              <a:t>Dense retrieval may return:</a:t>
            </a:r>
            <a:endParaRPr lang="en-US" dirty="0">
              <a:ea typeface="Calibri"/>
              <a:cs typeface="Calibri"/>
            </a:endParaRPr>
          </a:p>
          <a:p>
            <a:r>
              <a:rPr lang="en-US" dirty="0"/>
              <a:t> </a:t>
            </a:r>
            <a:endParaRPr lang="en-US" dirty="0">
              <a:ea typeface="Calibri"/>
              <a:cs typeface="Calibri"/>
            </a:endParaRPr>
          </a:p>
          <a:p>
            <a:r>
              <a:rPr lang="en-US" dirty="0"/>
              <a:t>* Ottawa (correct)</a:t>
            </a:r>
            <a:endParaRPr lang="en-US" dirty="0">
              <a:ea typeface="Calibri"/>
              <a:cs typeface="Calibri"/>
            </a:endParaRPr>
          </a:p>
          <a:p>
            <a:r>
              <a:rPr lang="en-US" dirty="0"/>
              <a:t>* Toronto</a:t>
            </a:r>
            <a:endParaRPr lang="en-US" dirty="0">
              <a:ea typeface="Calibri"/>
              <a:cs typeface="Calibri"/>
            </a:endParaRPr>
          </a:p>
          <a:p>
            <a:r>
              <a:rPr lang="en-US" dirty="0"/>
              <a:t>* Quebec City</a:t>
            </a:r>
            <a:endParaRPr lang="en-US" dirty="0">
              <a:ea typeface="Calibri"/>
              <a:cs typeface="Calibri"/>
            </a:endParaRPr>
          </a:p>
          <a:p>
            <a:r>
              <a:rPr lang="en-US" dirty="0"/>
              <a:t> </a:t>
            </a:r>
            <a:endParaRPr lang="en-US" dirty="0">
              <a:ea typeface="Calibri"/>
              <a:cs typeface="Calibri"/>
            </a:endParaRPr>
          </a:p>
          <a:p>
            <a:r>
              <a:rPr lang="en-US" dirty="0"/>
              <a:t>Why does this happen?</a:t>
            </a:r>
          </a:p>
          <a:p>
            <a:r>
              <a:rPr lang="en-US" dirty="0"/>
              <a:t> </a:t>
            </a:r>
            <a:endParaRPr lang="en-US" dirty="0">
              <a:ea typeface="Calibri"/>
              <a:cs typeface="Calibri"/>
            </a:endParaRPr>
          </a:p>
          <a:p>
            <a:r>
              <a:rPr lang="en-US" dirty="0"/>
              <a:t>Dense retrieval retrieves the most semantically similar sentences to the query. However, similarity does not always mean correctness. A sentence may be very close in meaning but still not answer the question correctly.</a:t>
            </a:r>
          </a:p>
          <a:p>
            <a:r>
              <a:rPr lang="en-US" dirty="0"/>
              <a:t> </a:t>
            </a:r>
            <a:endParaRPr lang="en-US" dirty="0">
              <a:ea typeface="Calibri"/>
              <a:cs typeface="Calibri"/>
            </a:endParaRPr>
          </a:p>
          <a:p>
            <a:r>
              <a:rPr lang="en-US" dirty="0"/>
              <a:t>For example, possible responses could include:</a:t>
            </a:r>
          </a:p>
          <a:p>
            <a:r>
              <a:rPr lang="en-US" dirty="0"/>
              <a:t> </a:t>
            </a:r>
            <a:endParaRPr lang="en-US" dirty="0">
              <a:ea typeface="Calibri"/>
              <a:cs typeface="Calibri"/>
            </a:endParaRPr>
          </a:p>
          <a:p>
            <a:r>
              <a:rPr lang="en-US" dirty="0"/>
              <a:t>* The capital of Canada is Ottawa. (Correct)</a:t>
            </a:r>
          </a:p>
          <a:p>
            <a:r>
              <a:rPr lang="en-US" dirty="0"/>
              <a:t>* Toronto is in Canada. (True but irrelevant)</a:t>
            </a:r>
          </a:p>
          <a:p>
            <a:r>
              <a:rPr lang="en-US" dirty="0"/>
              <a:t>* The capital of France is Paris. (True but wrong country)</a:t>
            </a:r>
          </a:p>
          <a:p>
            <a:r>
              <a:rPr lang="en-US" dirty="0"/>
              <a:t>* The capital of Canada is Sydney. (False)</a:t>
            </a:r>
          </a:p>
          <a:p>
            <a:r>
              <a:rPr lang="en-US" dirty="0"/>
              <a:t>* The capital of Ontario is Toronto. (True but wrong level)</a:t>
            </a:r>
          </a:p>
          <a:p>
            <a:r>
              <a:rPr lang="en-US" dirty="0"/>
              <a:t> </a:t>
            </a:r>
            <a:endParaRPr lang="en-US" dirty="0">
              <a:ea typeface="Calibri"/>
              <a:cs typeface="Calibri"/>
            </a:endParaRPr>
          </a:p>
          <a:p>
            <a:r>
              <a:rPr lang="en-US" dirty="0"/>
              <a:t>Dense retrieval selects the sentences that are closest in embedding space. But the closest one might not be the correct answer.</a:t>
            </a:r>
          </a:p>
          <a:p>
            <a:r>
              <a:rPr lang="en-US" dirty="0"/>
              <a:t> </a:t>
            </a:r>
            <a:endParaRPr lang="en-US" dirty="0">
              <a:ea typeface="Calibri"/>
              <a:cs typeface="Calibri"/>
            </a:endParaRPr>
          </a:p>
          <a:p>
            <a:r>
              <a:rPr lang="en-US" dirty="0"/>
              <a:t>This is where **</a:t>
            </a:r>
            <a:r>
              <a:rPr lang="en-US" dirty="0" err="1"/>
              <a:t>Rerank</a:t>
            </a:r>
            <a:r>
              <a:rPr lang="en-US" dirty="0"/>
              <a:t>** comes into play.</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 </a:t>
            </a:r>
            <a:r>
              <a:rPr lang="en-US" dirty="0" err="1"/>
              <a:t>Rerank</a:t>
            </a:r>
            <a:r>
              <a:rPr lang="en-US" dirty="0"/>
              <a:t> Does</a:t>
            </a:r>
          </a:p>
          <a:p>
            <a:r>
              <a:rPr lang="en-US" dirty="0"/>
              <a:t> </a:t>
            </a:r>
            <a:endParaRPr lang="en-US" dirty="0">
              <a:ea typeface="Calibri"/>
              <a:cs typeface="Calibri"/>
            </a:endParaRPr>
          </a:p>
          <a:p>
            <a:r>
              <a:rPr lang="en-US" dirty="0" err="1"/>
              <a:t>Rerank</a:t>
            </a:r>
            <a:r>
              <a:rPr lang="en-US" dirty="0"/>
              <a:t> takes:</a:t>
            </a:r>
          </a:p>
          <a:p>
            <a:r>
              <a:rPr lang="en-US" dirty="0"/>
              <a:t> </a:t>
            </a:r>
            <a:endParaRPr lang="en-US" dirty="0">
              <a:ea typeface="Calibri"/>
              <a:cs typeface="Calibri"/>
            </a:endParaRPr>
          </a:p>
          <a:p>
            <a:r>
              <a:rPr lang="en-US" dirty="0"/>
              <a:t>* A query</a:t>
            </a:r>
          </a:p>
          <a:p>
            <a:r>
              <a:rPr lang="en-US" dirty="0"/>
              <a:t>* A set of candidate responses (from keyword search or dense retrieval)</a:t>
            </a:r>
          </a:p>
          <a:p>
            <a:r>
              <a:rPr lang="en-US" dirty="0"/>
              <a:t> </a:t>
            </a:r>
            <a:endParaRPr lang="en-US" dirty="0">
              <a:ea typeface="Calibri"/>
              <a:cs typeface="Calibri"/>
            </a:endParaRPr>
          </a:p>
          <a:p>
            <a:r>
              <a:rPr lang="en-US" dirty="0"/>
              <a:t>It assigns a **relevance score** to each query-response pair.</a:t>
            </a:r>
          </a:p>
          <a:p>
            <a:r>
              <a:rPr lang="en-US" dirty="0"/>
              <a:t> </a:t>
            </a:r>
            <a:endParaRPr lang="en-US" dirty="0">
              <a:ea typeface="Calibri"/>
              <a:cs typeface="Calibri"/>
            </a:endParaRPr>
          </a:p>
          <a:p>
            <a:r>
              <a:rPr lang="en-US" dirty="0"/>
              <a:t>The response with the highest relevance score is considered the best match.</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“The capital of Canada is Ottawa.” → Relevance: 0.90</a:t>
            </a:r>
          </a:p>
          <a:p>
            <a:r>
              <a:rPr lang="en-US" dirty="0"/>
              <a:t>* Other candidates → Lower scores</a:t>
            </a:r>
          </a:p>
          <a:p>
            <a:r>
              <a:rPr lang="en-US" dirty="0"/>
              <a:t> </a:t>
            </a:r>
            <a:endParaRPr lang="en-US" dirty="0">
              <a:ea typeface="Calibri"/>
              <a:cs typeface="Calibri"/>
            </a:endParaRPr>
          </a:p>
          <a:p>
            <a:r>
              <a:rPr lang="en-US" dirty="0" err="1"/>
              <a:t>Rerank</a:t>
            </a:r>
            <a:r>
              <a:rPr lang="en-US" dirty="0"/>
              <a:t> is trained using:</a:t>
            </a:r>
          </a:p>
          <a:p>
            <a:r>
              <a:rPr lang="en-US" dirty="0"/>
              <a:t> </a:t>
            </a:r>
            <a:endParaRPr lang="en-US" dirty="0">
              <a:ea typeface="Calibri"/>
              <a:cs typeface="Calibri"/>
            </a:endParaRPr>
          </a:p>
          <a:p>
            <a:r>
              <a:rPr lang="en-US" dirty="0"/>
              <a:t>* Positive query-response pairs (correct matches)</a:t>
            </a:r>
          </a:p>
          <a:p>
            <a:r>
              <a:rPr lang="en-US" dirty="0"/>
              <a:t>* Negative query-response pairs (incorrect matches)</a:t>
            </a:r>
          </a:p>
          <a:p>
            <a:r>
              <a:rPr lang="en-US" dirty="0"/>
              <a:t> </a:t>
            </a:r>
            <a:endParaRPr lang="en-US" dirty="0">
              <a:ea typeface="Calibri"/>
              <a:cs typeface="Calibri"/>
            </a:endParaRPr>
          </a:p>
          <a:p>
            <a:r>
              <a:rPr lang="en-US" dirty="0"/>
              <a:t>It learns to assign:</a:t>
            </a:r>
          </a:p>
          <a:p>
            <a:r>
              <a:rPr lang="en-US" dirty="0"/>
              <a:t> </a:t>
            </a:r>
            <a:endParaRPr lang="en-US" dirty="0">
              <a:ea typeface="Calibri"/>
              <a:cs typeface="Calibri"/>
            </a:endParaRPr>
          </a:p>
          <a:p>
            <a:r>
              <a:rPr lang="en-US" dirty="0"/>
              <a:t>* High scores to correct matches</a:t>
            </a:r>
          </a:p>
          <a:p>
            <a:r>
              <a:rPr lang="en-US" dirty="0"/>
              <a:t>* Low scores to irrelevant or incorrect matches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Keyword Search with </a:t>
            </a:r>
            <a:r>
              <a:rPr lang="en-US" dirty="0" err="1"/>
              <a:t>Rerank</a:t>
            </a:r>
            <a:endParaRPr lang="en-US" dirty="0"/>
          </a:p>
          <a:p>
            <a:r>
              <a:rPr lang="en-US" dirty="0"/>
              <a:t> </a:t>
            </a:r>
            <a:endParaRPr lang="en-US" dirty="0">
              <a:ea typeface="Calibri"/>
              <a:cs typeface="Calibri"/>
            </a:endParaRPr>
          </a:p>
          <a:p>
            <a:r>
              <a:rPr lang="en-US" dirty="0"/>
              <a:t>Keyword search may retrieve many documents that contain similar words but do not answer the question.</a:t>
            </a:r>
          </a:p>
          <a:p>
            <a:r>
              <a:rPr lang="en-US" dirty="0"/>
              <a:t> </a:t>
            </a:r>
            <a:endParaRPr lang="en-US" dirty="0">
              <a:ea typeface="Calibri"/>
              <a:cs typeface="Calibri"/>
            </a:endParaRPr>
          </a:p>
          <a:p>
            <a:r>
              <a:rPr lang="en-US" dirty="0"/>
              <a:t>If we retrieve many keyword results (for example, 500 documents), </a:t>
            </a:r>
            <a:r>
              <a:rPr lang="en-US" dirty="0" err="1"/>
              <a:t>Rerank</a:t>
            </a:r>
            <a:r>
              <a:rPr lang="en-US" dirty="0"/>
              <a:t> can:</a:t>
            </a:r>
          </a:p>
          <a:p>
            <a:r>
              <a:rPr lang="en-US" dirty="0"/>
              <a:t> </a:t>
            </a:r>
            <a:endParaRPr lang="en-US" dirty="0">
              <a:ea typeface="Calibri"/>
              <a:cs typeface="Calibri"/>
            </a:endParaRPr>
          </a:p>
          <a:p>
            <a:r>
              <a:rPr lang="en-US" dirty="0"/>
              <a:t>* Evaluate each document</a:t>
            </a:r>
          </a:p>
          <a:p>
            <a:r>
              <a:rPr lang="en-US" dirty="0"/>
              <a:t>* Score them by relevance</a:t>
            </a:r>
          </a:p>
          <a:p>
            <a:r>
              <a:rPr lang="en-US" dirty="0"/>
              <a:t>* Select the top-ranked answers</a:t>
            </a:r>
          </a:p>
          <a:p>
            <a:r>
              <a:rPr lang="en-US" dirty="0"/>
              <a:t> </a:t>
            </a:r>
            <a:endParaRPr lang="en-US" dirty="0">
              <a:ea typeface="Calibri"/>
              <a:cs typeface="Calibri"/>
            </a:endParaRPr>
          </a:p>
          <a:p>
            <a:r>
              <a:rPr lang="en-US" dirty="0"/>
              <a:t>This allows us to recover the correct answer even when keyword search alone fails.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Dense Retrieval with </a:t>
            </a:r>
            <a:r>
              <a:rPr lang="en-US" dirty="0" err="1"/>
              <a:t>Rerank</a:t>
            </a:r>
            <a:endParaRPr lang="en-US" dirty="0"/>
          </a:p>
          <a:p>
            <a:r>
              <a:rPr lang="en-US" dirty="0"/>
              <a:t> </a:t>
            </a:r>
            <a:endParaRPr lang="en-US" dirty="0">
              <a:ea typeface="Calibri"/>
              <a:cs typeface="Calibri"/>
            </a:endParaRPr>
          </a:p>
          <a:p>
            <a:r>
              <a:rPr lang="en-US" dirty="0"/>
              <a:t>Consider the query:</a:t>
            </a:r>
          </a:p>
          <a:p>
            <a:r>
              <a:rPr lang="en-US" dirty="0"/>
              <a:t> </a:t>
            </a:r>
            <a:endParaRPr lang="en-US" dirty="0">
              <a:ea typeface="Calibri"/>
              <a:cs typeface="Calibri"/>
            </a:endParaRPr>
          </a:p>
          <a:p>
            <a:r>
              <a:rPr lang="en-US" dirty="0"/>
              <a:t>**“Who is the tallest person in history?”**</a:t>
            </a:r>
          </a:p>
          <a:p>
            <a:r>
              <a:rPr lang="en-US" dirty="0"/>
              <a:t> </a:t>
            </a:r>
            <a:endParaRPr lang="en-US" dirty="0">
              <a:ea typeface="Calibri"/>
              <a:cs typeface="Calibri"/>
            </a:endParaRPr>
          </a:p>
          <a:p>
            <a:r>
              <a:rPr lang="en-US" dirty="0"/>
              <a:t>Dense retrieval may already retrieve relevant documents (e.g., Robert Wadlow).</a:t>
            </a:r>
          </a:p>
          <a:p>
            <a:r>
              <a:rPr lang="en-US" dirty="0"/>
              <a:t> </a:t>
            </a:r>
            <a:endParaRPr lang="en-US" dirty="0">
              <a:ea typeface="Calibri"/>
              <a:cs typeface="Calibri"/>
            </a:endParaRPr>
          </a:p>
          <a:p>
            <a:r>
              <a:rPr lang="en-US" dirty="0"/>
              <a:t>But </a:t>
            </a:r>
            <a:r>
              <a:rPr lang="en-US" dirty="0" err="1"/>
              <a:t>Rerank</a:t>
            </a:r>
            <a:r>
              <a:rPr lang="en-US" dirty="0"/>
              <a:t> can:</a:t>
            </a:r>
          </a:p>
          <a:p>
            <a:r>
              <a:rPr lang="en-US" dirty="0"/>
              <a:t> </a:t>
            </a:r>
            <a:endParaRPr lang="en-US" dirty="0">
              <a:ea typeface="Calibri"/>
              <a:cs typeface="Calibri"/>
            </a:endParaRPr>
          </a:p>
          <a:p>
            <a:r>
              <a:rPr lang="en-US" dirty="0"/>
              <a:t>* Score the candidates</a:t>
            </a:r>
          </a:p>
          <a:p>
            <a:r>
              <a:rPr lang="en-US" dirty="0"/>
              <a:t>* Ensure the most correct and precise answer appears at the top</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Robert Wadlow → Relevance: 0.97</a:t>
            </a:r>
          </a:p>
          <a:p>
            <a:r>
              <a:rPr lang="en-US" dirty="0"/>
              <a:t>* Other related articles → Lower scores</a:t>
            </a:r>
          </a:p>
          <a:p>
            <a:r>
              <a:rPr lang="en-US" dirty="0"/>
              <a:t> </a:t>
            </a:r>
            <a:endParaRPr lang="en-US" dirty="0">
              <a:ea typeface="Calibri"/>
              <a:cs typeface="Calibri"/>
            </a:endParaRPr>
          </a:p>
          <a:p>
            <a:r>
              <a:rPr lang="en-US" dirty="0" err="1"/>
              <a:t>Rerank</a:t>
            </a:r>
            <a:r>
              <a:rPr lang="en-US" dirty="0"/>
              <a:t> refines and improves the output of dense retrieval.</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Evaluating Search Systems</a:t>
            </a:r>
          </a:p>
          <a:p>
            <a:r>
              <a:rPr lang="en-US" dirty="0"/>
              <a:t> </a:t>
            </a:r>
            <a:endParaRPr lang="en-US" dirty="0">
              <a:ea typeface="Calibri"/>
              <a:cs typeface="Calibri"/>
            </a:endParaRPr>
          </a:p>
          <a:p>
            <a:r>
              <a:rPr lang="en-US" dirty="0"/>
              <a:t>Search systems can be evaluated using metrics such as:</a:t>
            </a:r>
          </a:p>
          <a:p>
            <a:r>
              <a:rPr lang="en-US" dirty="0"/>
              <a:t> </a:t>
            </a:r>
            <a:endParaRPr lang="en-US" dirty="0">
              <a:ea typeface="Calibri"/>
              <a:cs typeface="Calibri"/>
            </a:endParaRPr>
          </a:p>
          <a:p>
            <a:r>
              <a:rPr lang="en-US" dirty="0"/>
              <a:t>* **Mean Average Precision (MAP)**</a:t>
            </a:r>
          </a:p>
          <a:p>
            <a:r>
              <a:rPr lang="en-US" dirty="0"/>
              <a:t>* **Mean Reciprocal Rank (MRR)**</a:t>
            </a:r>
          </a:p>
          <a:p>
            <a:r>
              <a:rPr lang="en-US" dirty="0"/>
              <a:t>* **Normalized Discounted Cumulative Gain (NDCG)**</a:t>
            </a:r>
          </a:p>
          <a:p>
            <a:r>
              <a:rPr lang="en-US" dirty="0"/>
              <a:t> </a:t>
            </a:r>
            <a:endParaRPr lang="en-US" dirty="0">
              <a:ea typeface="Calibri"/>
              <a:cs typeface="Calibri"/>
            </a:endParaRPr>
          </a:p>
          <a:p>
            <a:r>
              <a:rPr lang="en-US" dirty="0"/>
              <a:t>To evaluate:</a:t>
            </a:r>
          </a:p>
          <a:p>
            <a:r>
              <a:rPr lang="en-US" dirty="0"/>
              <a:t> </a:t>
            </a:r>
            <a:endParaRPr lang="en-US" dirty="0">
              <a:ea typeface="Calibri"/>
              <a:cs typeface="Calibri"/>
            </a:endParaRPr>
          </a:p>
          <a:p>
            <a:r>
              <a:rPr lang="en-US" dirty="0"/>
              <a:t>* Create a test set with queries and correct answers</a:t>
            </a:r>
          </a:p>
          <a:p>
            <a:r>
              <a:rPr lang="en-US" dirty="0"/>
              <a:t>* Compare system outputs to ground truth</a:t>
            </a:r>
          </a:p>
          <a:p>
            <a:r>
              <a:rPr lang="en-US" dirty="0"/>
              <a:t>* Compute ranking-based metrics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What’s Next?</a:t>
            </a:r>
          </a:p>
          <a:p>
            <a:r>
              <a:rPr lang="en-US" dirty="0"/>
              <a:t> </a:t>
            </a:r>
            <a:endParaRPr lang="en-US" dirty="0">
              <a:ea typeface="Calibri"/>
              <a:cs typeface="Calibri"/>
            </a:endParaRPr>
          </a:p>
          <a:p>
            <a:r>
              <a:rPr lang="en-US" dirty="0"/>
              <a:t>Now that you know how to:</a:t>
            </a:r>
          </a:p>
          <a:p>
            <a:r>
              <a:rPr lang="en-US" dirty="0"/>
              <a:t> </a:t>
            </a:r>
            <a:endParaRPr lang="en-US" dirty="0">
              <a:ea typeface="Calibri"/>
              <a:cs typeface="Calibri"/>
            </a:endParaRPr>
          </a:p>
          <a:p>
            <a:r>
              <a:rPr lang="en-US" dirty="0"/>
              <a:t>* Retrieve documents (keyword search + dense retrieval)</a:t>
            </a:r>
          </a:p>
          <a:p>
            <a:r>
              <a:rPr lang="en-US" dirty="0"/>
              <a:t>* Improve ranking with </a:t>
            </a:r>
            <a:r>
              <a:rPr lang="en-US" dirty="0" err="1"/>
              <a:t>Rerank</a:t>
            </a:r>
            <a:endParaRPr lang="en-US" dirty="0"/>
          </a:p>
          <a:p>
            <a:r>
              <a:rPr lang="en-US" dirty="0"/>
              <a:t> </a:t>
            </a:r>
            <a:endParaRPr lang="en-US" dirty="0">
              <a:ea typeface="Calibri"/>
              <a:cs typeface="Calibri"/>
            </a:endParaRPr>
          </a:p>
          <a:p>
            <a:r>
              <a:rPr lang="en-US" dirty="0"/>
              <a:t>The next step is to combine:</a:t>
            </a:r>
          </a:p>
          <a:p>
            <a:r>
              <a:rPr lang="en-US" dirty="0"/>
              <a:t> </a:t>
            </a:r>
            <a:endParaRPr lang="en-US" dirty="0">
              <a:ea typeface="Calibri"/>
              <a:cs typeface="Calibri"/>
            </a:endParaRPr>
          </a:p>
          <a:p>
            <a:r>
              <a:rPr lang="en-US" dirty="0"/>
              <a:t>* A search system</a:t>
            </a:r>
          </a:p>
          <a:p>
            <a:r>
              <a:rPr lang="en-US" dirty="0"/>
              <a:t>* A generation model</a:t>
            </a:r>
          </a:p>
          <a:p>
            <a:r>
              <a:rPr lang="en-US" dirty="0"/>
              <a:t> </a:t>
            </a:r>
            <a:endParaRPr lang="en-US" dirty="0">
              <a:ea typeface="Calibri"/>
              <a:cs typeface="Calibri"/>
            </a:endParaRPr>
          </a:p>
          <a:p>
            <a:r>
              <a:rPr lang="en-US" dirty="0"/>
              <a:t>This allows the system to generate natural language answers, like a human would.</a:t>
            </a:r>
          </a:p>
          <a:p>
            <a:r>
              <a:rPr lang="en-US" dirty="0"/>
              <a:t> </a:t>
            </a:r>
            <a:endParaRPr lang="en-US" dirty="0">
              <a:ea typeface="Calibri"/>
              <a:cs typeface="Calibri"/>
            </a:endParaRPr>
          </a:p>
          <a:p>
            <a:r>
              <a:rPr lang="en-US" dirty="0"/>
              <a:t>---</a:t>
            </a:r>
          </a:p>
        </p:txBody>
      </p:sp>
      <p:sp>
        <p:nvSpPr>
          <p:cNvPr id="4" name="Segnaposto numero diapositiva 3">
            <a:extLst>
              <a:ext uri="{FF2B5EF4-FFF2-40B4-BE49-F238E27FC236}">
                <a16:creationId xmlns:a16="http://schemas.microsoft.com/office/drawing/2014/main" id="{CD14198F-199D-482C-CB08-925705E7732F}"/>
              </a:ext>
            </a:extLst>
          </p:cNvPr>
          <p:cNvSpPr>
            <a:spLocks noGrp="1"/>
          </p:cNvSpPr>
          <p:nvPr>
            <p:ph type="sldNum" sz="quarter" idx="5"/>
          </p:nvPr>
        </p:nvSpPr>
        <p:spPr/>
        <p:txBody>
          <a:bodyPr/>
          <a:lstStyle/>
          <a:p>
            <a:fld id="{4D509F6B-938C-4261-886A-9127F41698B1}" type="slidenum">
              <a:t>13</a:t>
            </a:fld>
            <a:endParaRPr lang="it-IT"/>
          </a:p>
        </p:txBody>
      </p:sp>
    </p:spTree>
    <p:extLst>
      <p:ext uri="{BB962C8B-B14F-4D97-AF65-F5344CB8AC3E}">
        <p14:creationId xmlns:p14="http://schemas.microsoft.com/office/powerpoint/2010/main" val="885596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5493F-245F-7EA6-BD51-1B816DFFFCC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0F18CEE-D3F3-B6CA-FCA0-CA5700B1C15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4704651-FC37-BCE1-D3F8-E2B05E7C3626}"/>
              </a:ext>
            </a:extLst>
          </p:cNvPr>
          <p:cNvSpPr>
            <a:spLocks noGrp="1"/>
          </p:cNvSpPr>
          <p:nvPr>
            <p:ph type="body" idx="1"/>
          </p:nvPr>
        </p:nvSpPr>
        <p:spPr/>
        <p:txBody>
          <a:bodyPr/>
          <a:lstStyle/>
          <a:p>
            <a:r>
              <a:rPr lang="en-US"/>
              <a:t>Welcome to Lesson 4. I am very excited to show you one of my favorite methods called **</a:t>
            </a:r>
            <a:r>
              <a:rPr lang="en-US" err="1"/>
              <a:t>Rerank</a:t>
            </a:r>
            <a:r>
              <a:rPr lang="en-US"/>
              <a:t>**.</a:t>
            </a:r>
            <a:endParaRPr lang="it-IT"/>
          </a:p>
          <a:p>
            <a:r>
              <a:rPr lang="en-US" dirty="0"/>
              <a:t> </a:t>
            </a:r>
            <a:endParaRPr lang="en-US" dirty="0">
              <a:ea typeface="Calibri"/>
              <a:cs typeface="Calibri"/>
            </a:endParaRPr>
          </a:p>
          <a:p>
            <a:r>
              <a:rPr lang="en-US" dirty="0"/>
              <a:t>Now that you've learned keyword search and dense retrieval, </a:t>
            </a:r>
            <a:r>
              <a:rPr lang="en-US" dirty="0" err="1"/>
              <a:t>Rerank</a:t>
            </a:r>
            <a:r>
              <a:rPr lang="en-US" dirty="0"/>
              <a:t> is a way to improve them both. It is actually the second component of semantic search, in addition to dense retrieval.</a:t>
            </a:r>
            <a:endParaRPr lang="en-US" dirty="0">
              <a:ea typeface="Calibri"/>
              <a:cs typeface="Calibri"/>
            </a:endParaRPr>
          </a:p>
          <a:p>
            <a:r>
              <a:rPr lang="en-US" dirty="0"/>
              <a:t> </a:t>
            </a:r>
            <a:endParaRPr lang="en-US" dirty="0">
              <a:ea typeface="Calibri"/>
              <a:cs typeface="Calibri"/>
            </a:endParaRPr>
          </a:p>
          <a:p>
            <a:r>
              <a:rPr lang="en-US" dirty="0" err="1"/>
              <a:t>Rerank</a:t>
            </a:r>
            <a:r>
              <a:rPr lang="en-US" dirty="0"/>
              <a:t> allows a large language model to sort search results from best to worst based on how relevant they are to a given query.</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a:cs typeface="Calibri"/>
            </a:endParaRPr>
          </a:p>
          <a:p>
            <a:r>
              <a:rPr lang="en-US" dirty="0"/>
              <a:t> </a:t>
            </a:r>
            <a:endParaRPr lang="en-US" dirty="0">
              <a:ea typeface="Calibri"/>
              <a:cs typeface="Calibri"/>
            </a:endParaRPr>
          </a:p>
          <a:p>
            <a:r>
              <a:rPr lang="en-US" dirty="0"/>
              <a:t>### </a:t>
            </a:r>
            <a:r>
              <a:rPr lang="en-US" dirty="0" err="1"/>
              <a:t>Rerank</a:t>
            </a:r>
            <a:r>
              <a:rPr lang="en-US" dirty="0"/>
              <a:t> in Action</a:t>
            </a:r>
            <a:endParaRPr lang="en-US" dirty="0">
              <a:ea typeface="Calibri"/>
              <a:cs typeface="Calibri"/>
            </a:endParaRPr>
          </a:p>
          <a:p>
            <a:r>
              <a:rPr lang="en-US" dirty="0"/>
              <a:t> </a:t>
            </a:r>
            <a:endParaRPr lang="en-US" dirty="0">
              <a:ea typeface="Calibri"/>
              <a:cs typeface="Calibri"/>
            </a:endParaRPr>
          </a:p>
          <a:p>
            <a:r>
              <a:rPr lang="en-US" dirty="0"/>
              <a:t>We begin by performing a search using Dense Retrieval, as learned in the previous lesson.</a:t>
            </a:r>
            <a:endParaRPr lang="en-US" dirty="0">
              <a:ea typeface="Calibri"/>
              <a:cs typeface="Calibri"/>
            </a:endParaRPr>
          </a:p>
          <a:p>
            <a:r>
              <a:rPr lang="en-US" dirty="0"/>
              <a:t> </a:t>
            </a:r>
            <a:endParaRPr lang="en-US" dirty="0">
              <a:ea typeface="Calibri"/>
              <a:cs typeface="Calibri"/>
            </a:endParaRPr>
          </a:p>
          <a:p>
            <a:r>
              <a:rPr lang="en-US" dirty="0"/>
              <a:t>For example, consider the query:</a:t>
            </a:r>
            <a:endParaRPr lang="en-US" dirty="0">
              <a:ea typeface="Calibri"/>
              <a:cs typeface="Calibri"/>
            </a:endParaRPr>
          </a:p>
          <a:p>
            <a:r>
              <a:rPr lang="en-US" dirty="0"/>
              <a:t> </a:t>
            </a:r>
            <a:endParaRPr lang="en-US" dirty="0">
              <a:ea typeface="Calibri"/>
              <a:cs typeface="Calibri"/>
            </a:endParaRPr>
          </a:p>
          <a:p>
            <a:r>
              <a:rPr lang="en-US" dirty="0"/>
              <a:t>**“What is the capital of Canada?”**</a:t>
            </a:r>
            <a:endParaRPr lang="en-US" dirty="0">
              <a:ea typeface="Calibri"/>
              <a:cs typeface="Calibri"/>
            </a:endParaRPr>
          </a:p>
          <a:p>
            <a:r>
              <a:rPr lang="en-US" dirty="0"/>
              <a:t> </a:t>
            </a:r>
            <a:endParaRPr lang="en-US" dirty="0">
              <a:ea typeface="Calibri"/>
              <a:cs typeface="Calibri"/>
            </a:endParaRPr>
          </a:p>
          <a:p>
            <a:r>
              <a:rPr lang="en-US" dirty="0"/>
              <a:t>Dense retrieval may return:</a:t>
            </a:r>
            <a:endParaRPr lang="en-US" dirty="0">
              <a:ea typeface="Calibri"/>
              <a:cs typeface="Calibri"/>
            </a:endParaRPr>
          </a:p>
          <a:p>
            <a:r>
              <a:rPr lang="en-US" dirty="0"/>
              <a:t> </a:t>
            </a:r>
            <a:endParaRPr lang="en-US" dirty="0">
              <a:ea typeface="Calibri"/>
              <a:cs typeface="Calibri"/>
            </a:endParaRPr>
          </a:p>
          <a:p>
            <a:r>
              <a:rPr lang="en-US" dirty="0"/>
              <a:t>* Ottawa (correct)</a:t>
            </a:r>
            <a:endParaRPr lang="en-US" dirty="0">
              <a:ea typeface="Calibri"/>
              <a:cs typeface="Calibri"/>
            </a:endParaRPr>
          </a:p>
          <a:p>
            <a:r>
              <a:rPr lang="en-US" dirty="0"/>
              <a:t>* Toronto</a:t>
            </a:r>
            <a:endParaRPr lang="en-US" dirty="0">
              <a:ea typeface="Calibri"/>
              <a:cs typeface="Calibri"/>
            </a:endParaRPr>
          </a:p>
          <a:p>
            <a:r>
              <a:rPr lang="en-US" dirty="0"/>
              <a:t>* Quebec City</a:t>
            </a:r>
            <a:endParaRPr lang="en-US" dirty="0">
              <a:ea typeface="Calibri"/>
              <a:cs typeface="Calibri"/>
            </a:endParaRPr>
          </a:p>
          <a:p>
            <a:r>
              <a:rPr lang="en-US" dirty="0"/>
              <a:t> </a:t>
            </a:r>
            <a:endParaRPr lang="en-US" dirty="0">
              <a:ea typeface="Calibri"/>
              <a:cs typeface="Calibri"/>
            </a:endParaRPr>
          </a:p>
          <a:p>
            <a:r>
              <a:rPr lang="en-US" dirty="0"/>
              <a:t>Why does this happen?</a:t>
            </a:r>
          </a:p>
          <a:p>
            <a:r>
              <a:rPr lang="en-US" dirty="0"/>
              <a:t> </a:t>
            </a:r>
            <a:endParaRPr lang="en-US" dirty="0">
              <a:ea typeface="Calibri"/>
              <a:cs typeface="Calibri"/>
            </a:endParaRPr>
          </a:p>
          <a:p>
            <a:r>
              <a:rPr lang="en-US" dirty="0"/>
              <a:t>Dense retrieval retrieves the most semantically similar sentences to the query. However, similarity does not always mean correctness. A sentence may be very close in meaning but still not answer the question correctly.</a:t>
            </a:r>
          </a:p>
          <a:p>
            <a:r>
              <a:rPr lang="en-US" dirty="0"/>
              <a:t> </a:t>
            </a:r>
            <a:endParaRPr lang="en-US" dirty="0">
              <a:ea typeface="Calibri"/>
              <a:cs typeface="Calibri"/>
            </a:endParaRPr>
          </a:p>
          <a:p>
            <a:r>
              <a:rPr lang="en-US" dirty="0"/>
              <a:t>For example, possible responses could include:</a:t>
            </a:r>
          </a:p>
          <a:p>
            <a:r>
              <a:rPr lang="en-US" dirty="0"/>
              <a:t> </a:t>
            </a:r>
            <a:endParaRPr lang="en-US" dirty="0">
              <a:ea typeface="Calibri"/>
              <a:cs typeface="Calibri"/>
            </a:endParaRPr>
          </a:p>
          <a:p>
            <a:r>
              <a:rPr lang="en-US" dirty="0"/>
              <a:t>* The capital of Canada is Ottawa. (Correct)</a:t>
            </a:r>
          </a:p>
          <a:p>
            <a:r>
              <a:rPr lang="en-US" dirty="0"/>
              <a:t>* Toronto is in Canada. (True but irrelevant)</a:t>
            </a:r>
          </a:p>
          <a:p>
            <a:r>
              <a:rPr lang="en-US" dirty="0"/>
              <a:t>* The capital of France is Paris. (True but wrong country)</a:t>
            </a:r>
          </a:p>
          <a:p>
            <a:r>
              <a:rPr lang="en-US" dirty="0"/>
              <a:t>* The capital of Canada is Sydney. (False)</a:t>
            </a:r>
          </a:p>
          <a:p>
            <a:r>
              <a:rPr lang="en-US" dirty="0"/>
              <a:t>* The capital of Ontario is Toronto. (True but wrong level)</a:t>
            </a:r>
          </a:p>
          <a:p>
            <a:r>
              <a:rPr lang="en-US" dirty="0"/>
              <a:t> </a:t>
            </a:r>
            <a:endParaRPr lang="en-US" dirty="0">
              <a:ea typeface="Calibri"/>
              <a:cs typeface="Calibri"/>
            </a:endParaRPr>
          </a:p>
          <a:p>
            <a:r>
              <a:rPr lang="en-US" dirty="0"/>
              <a:t>Dense retrieval selects the sentences that are closest in embedding space. But the closest one might not be the correct answer.</a:t>
            </a:r>
          </a:p>
          <a:p>
            <a:r>
              <a:rPr lang="en-US" dirty="0"/>
              <a:t> </a:t>
            </a:r>
            <a:endParaRPr lang="en-US" dirty="0">
              <a:ea typeface="Calibri"/>
              <a:cs typeface="Calibri"/>
            </a:endParaRPr>
          </a:p>
          <a:p>
            <a:r>
              <a:rPr lang="en-US" dirty="0"/>
              <a:t>This is where **</a:t>
            </a:r>
            <a:r>
              <a:rPr lang="en-US" dirty="0" err="1"/>
              <a:t>Rerank</a:t>
            </a:r>
            <a:r>
              <a:rPr lang="en-US" dirty="0"/>
              <a:t>** comes into play.</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 </a:t>
            </a:r>
            <a:r>
              <a:rPr lang="en-US" dirty="0" err="1"/>
              <a:t>Rerank</a:t>
            </a:r>
            <a:r>
              <a:rPr lang="en-US" dirty="0"/>
              <a:t> Does</a:t>
            </a:r>
          </a:p>
          <a:p>
            <a:r>
              <a:rPr lang="en-US" dirty="0"/>
              <a:t> </a:t>
            </a:r>
            <a:endParaRPr lang="en-US" dirty="0">
              <a:ea typeface="Calibri"/>
              <a:cs typeface="Calibri"/>
            </a:endParaRPr>
          </a:p>
          <a:p>
            <a:r>
              <a:rPr lang="en-US" dirty="0" err="1"/>
              <a:t>Rerank</a:t>
            </a:r>
            <a:r>
              <a:rPr lang="en-US" dirty="0"/>
              <a:t> takes:</a:t>
            </a:r>
          </a:p>
          <a:p>
            <a:r>
              <a:rPr lang="en-US" dirty="0"/>
              <a:t> </a:t>
            </a:r>
            <a:endParaRPr lang="en-US" dirty="0">
              <a:ea typeface="Calibri"/>
              <a:cs typeface="Calibri"/>
            </a:endParaRPr>
          </a:p>
          <a:p>
            <a:r>
              <a:rPr lang="en-US" dirty="0"/>
              <a:t>* A query</a:t>
            </a:r>
          </a:p>
          <a:p>
            <a:r>
              <a:rPr lang="en-US" dirty="0"/>
              <a:t>* A set of candidate responses (from keyword search or dense retrieval)</a:t>
            </a:r>
          </a:p>
          <a:p>
            <a:r>
              <a:rPr lang="en-US" dirty="0"/>
              <a:t> </a:t>
            </a:r>
            <a:endParaRPr lang="en-US" dirty="0">
              <a:ea typeface="Calibri"/>
              <a:cs typeface="Calibri"/>
            </a:endParaRPr>
          </a:p>
          <a:p>
            <a:r>
              <a:rPr lang="en-US" dirty="0"/>
              <a:t>It assigns a **relevance score** to each query-response pair.</a:t>
            </a:r>
          </a:p>
          <a:p>
            <a:r>
              <a:rPr lang="en-US" dirty="0"/>
              <a:t> </a:t>
            </a:r>
            <a:endParaRPr lang="en-US" dirty="0">
              <a:ea typeface="Calibri"/>
              <a:cs typeface="Calibri"/>
            </a:endParaRPr>
          </a:p>
          <a:p>
            <a:r>
              <a:rPr lang="en-US" dirty="0"/>
              <a:t>The response with the highest relevance score is considered the best match.</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“The capital of Canada is Ottawa.” → Relevance: 0.90</a:t>
            </a:r>
          </a:p>
          <a:p>
            <a:r>
              <a:rPr lang="en-US" dirty="0"/>
              <a:t>* Other candidates → Lower scores</a:t>
            </a:r>
          </a:p>
          <a:p>
            <a:r>
              <a:rPr lang="en-US" dirty="0"/>
              <a:t> </a:t>
            </a:r>
            <a:endParaRPr lang="en-US" dirty="0">
              <a:ea typeface="Calibri"/>
              <a:cs typeface="Calibri"/>
            </a:endParaRPr>
          </a:p>
          <a:p>
            <a:r>
              <a:rPr lang="en-US" dirty="0" err="1"/>
              <a:t>Rerank</a:t>
            </a:r>
            <a:r>
              <a:rPr lang="en-US" dirty="0"/>
              <a:t> is trained using:</a:t>
            </a:r>
          </a:p>
          <a:p>
            <a:r>
              <a:rPr lang="en-US" dirty="0"/>
              <a:t> </a:t>
            </a:r>
            <a:endParaRPr lang="en-US" dirty="0">
              <a:ea typeface="Calibri"/>
              <a:cs typeface="Calibri"/>
            </a:endParaRPr>
          </a:p>
          <a:p>
            <a:r>
              <a:rPr lang="en-US" dirty="0"/>
              <a:t>* Positive query-response pairs (correct matches)</a:t>
            </a:r>
          </a:p>
          <a:p>
            <a:r>
              <a:rPr lang="en-US" dirty="0"/>
              <a:t>* Negative query-response pairs (incorrect matches)</a:t>
            </a:r>
          </a:p>
          <a:p>
            <a:r>
              <a:rPr lang="en-US" dirty="0"/>
              <a:t> </a:t>
            </a:r>
            <a:endParaRPr lang="en-US" dirty="0">
              <a:ea typeface="Calibri"/>
              <a:cs typeface="Calibri"/>
            </a:endParaRPr>
          </a:p>
          <a:p>
            <a:r>
              <a:rPr lang="en-US" dirty="0"/>
              <a:t>It learns to assign:</a:t>
            </a:r>
          </a:p>
          <a:p>
            <a:r>
              <a:rPr lang="en-US" dirty="0"/>
              <a:t> </a:t>
            </a:r>
            <a:endParaRPr lang="en-US" dirty="0">
              <a:ea typeface="Calibri"/>
              <a:cs typeface="Calibri"/>
            </a:endParaRPr>
          </a:p>
          <a:p>
            <a:r>
              <a:rPr lang="en-US" dirty="0"/>
              <a:t>* High scores to correct matches</a:t>
            </a:r>
          </a:p>
          <a:p>
            <a:r>
              <a:rPr lang="en-US" dirty="0"/>
              <a:t>* Low scores to irrelevant or incorrect matches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Keyword Search with </a:t>
            </a:r>
            <a:r>
              <a:rPr lang="en-US" dirty="0" err="1"/>
              <a:t>Rerank</a:t>
            </a:r>
            <a:endParaRPr lang="en-US" dirty="0"/>
          </a:p>
          <a:p>
            <a:r>
              <a:rPr lang="en-US" dirty="0"/>
              <a:t> </a:t>
            </a:r>
            <a:endParaRPr lang="en-US" dirty="0">
              <a:ea typeface="Calibri"/>
              <a:cs typeface="Calibri"/>
            </a:endParaRPr>
          </a:p>
          <a:p>
            <a:r>
              <a:rPr lang="en-US" dirty="0"/>
              <a:t>Keyword search may retrieve many documents that contain similar words but do not answer the question.</a:t>
            </a:r>
          </a:p>
          <a:p>
            <a:r>
              <a:rPr lang="en-US" dirty="0"/>
              <a:t> </a:t>
            </a:r>
            <a:endParaRPr lang="en-US" dirty="0">
              <a:ea typeface="Calibri"/>
              <a:cs typeface="Calibri"/>
            </a:endParaRPr>
          </a:p>
          <a:p>
            <a:r>
              <a:rPr lang="en-US" dirty="0"/>
              <a:t>If we retrieve many keyword results (for example, 500 documents), </a:t>
            </a:r>
            <a:r>
              <a:rPr lang="en-US" dirty="0" err="1"/>
              <a:t>Rerank</a:t>
            </a:r>
            <a:r>
              <a:rPr lang="en-US" dirty="0"/>
              <a:t> can:</a:t>
            </a:r>
          </a:p>
          <a:p>
            <a:r>
              <a:rPr lang="en-US" dirty="0"/>
              <a:t> </a:t>
            </a:r>
            <a:endParaRPr lang="en-US" dirty="0">
              <a:ea typeface="Calibri"/>
              <a:cs typeface="Calibri"/>
            </a:endParaRPr>
          </a:p>
          <a:p>
            <a:r>
              <a:rPr lang="en-US" dirty="0"/>
              <a:t>* Evaluate each document</a:t>
            </a:r>
          </a:p>
          <a:p>
            <a:r>
              <a:rPr lang="en-US" dirty="0"/>
              <a:t>* Score them by relevance</a:t>
            </a:r>
          </a:p>
          <a:p>
            <a:r>
              <a:rPr lang="en-US" dirty="0"/>
              <a:t>* Select the top-ranked answers</a:t>
            </a:r>
          </a:p>
          <a:p>
            <a:r>
              <a:rPr lang="en-US" dirty="0"/>
              <a:t> </a:t>
            </a:r>
            <a:endParaRPr lang="en-US" dirty="0">
              <a:ea typeface="Calibri"/>
              <a:cs typeface="Calibri"/>
            </a:endParaRPr>
          </a:p>
          <a:p>
            <a:r>
              <a:rPr lang="en-US" dirty="0"/>
              <a:t>This allows us to recover the correct answer even when keyword search alone fails.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Dense Retrieval with </a:t>
            </a:r>
            <a:r>
              <a:rPr lang="en-US" dirty="0" err="1"/>
              <a:t>Rerank</a:t>
            </a:r>
            <a:endParaRPr lang="en-US" dirty="0"/>
          </a:p>
          <a:p>
            <a:r>
              <a:rPr lang="en-US" dirty="0"/>
              <a:t> </a:t>
            </a:r>
            <a:endParaRPr lang="en-US" dirty="0">
              <a:ea typeface="Calibri"/>
              <a:cs typeface="Calibri"/>
            </a:endParaRPr>
          </a:p>
          <a:p>
            <a:r>
              <a:rPr lang="en-US" dirty="0"/>
              <a:t>Consider the query:</a:t>
            </a:r>
          </a:p>
          <a:p>
            <a:r>
              <a:rPr lang="en-US" dirty="0"/>
              <a:t> </a:t>
            </a:r>
            <a:endParaRPr lang="en-US" dirty="0">
              <a:ea typeface="Calibri"/>
              <a:cs typeface="Calibri"/>
            </a:endParaRPr>
          </a:p>
          <a:p>
            <a:r>
              <a:rPr lang="en-US" dirty="0"/>
              <a:t>**“Who is the tallest person in history?”**</a:t>
            </a:r>
          </a:p>
          <a:p>
            <a:r>
              <a:rPr lang="en-US" dirty="0"/>
              <a:t> </a:t>
            </a:r>
            <a:endParaRPr lang="en-US" dirty="0">
              <a:ea typeface="Calibri"/>
              <a:cs typeface="Calibri"/>
            </a:endParaRPr>
          </a:p>
          <a:p>
            <a:r>
              <a:rPr lang="en-US" dirty="0"/>
              <a:t>Dense retrieval may already retrieve relevant documents (e.g., Robert Wadlow).</a:t>
            </a:r>
          </a:p>
          <a:p>
            <a:r>
              <a:rPr lang="en-US" dirty="0"/>
              <a:t> </a:t>
            </a:r>
            <a:endParaRPr lang="en-US" dirty="0">
              <a:ea typeface="Calibri"/>
              <a:cs typeface="Calibri"/>
            </a:endParaRPr>
          </a:p>
          <a:p>
            <a:r>
              <a:rPr lang="en-US" dirty="0"/>
              <a:t>But </a:t>
            </a:r>
            <a:r>
              <a:rPr lang="en-US" dirty="0" err="1"/>
              <a:t>Rerank</a:t>
            </a:r>
            <a:r>
              <a:rPr lang="en-US" dirty="0"/>
              <a:t> can:</a:t>
            </a:r>
          </a:p>
          <a:p>
            <a:r>
              <a:rPr lang="en-US" dirty="0"/>
              <a:t> </a:t>
            </a:r>
            <a:endParaRPr lang="en-US" dirty="0">
              <a:ea typeface="Calibri"/>
              <a:cs typeface="Calibri"/>
            </a:endParaRPr>
          </a:p>
          <a:p>
            <a:r>
              <a:rPr lang="en-US" dirty="0"/>
              <a:t>* Score the candidates</a:t>
            </a:r>
          </a:p>
          <a:p>
            <a:r>
              <a:rPr lang="en-US" dirty="0"/>
              <a:t>* Ensure the most correct and precise answer appears at the top</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Robert Wadlow → Relevance: 0.97</a:t>
            </a:r>
          </a:p>
          <a:p>
            <a:r>
              <a:rPr lang="en-US" dirty="0"/>
              <a:t>* Other related articles → Lower scores</a:t>
            </a:r>
          </a:p>
          <a:p>
            <a:r>
              <a:rPr lang="en-US" dirty="0"/>
              <a:t> </a:t>
            </a:r>
            <a:endParaRPr lang="en-US" dirty="0">
              <a:ea typeface="Calibri"/>
              <a:cs typeface="Calibri"/>
            </a:endParaRPr>
          </a:p>
          <a:p>
            <a:r>
              <a:rPr lang="en-US" dirty="0" err="1"/>
              <a:t>Rerank</a:t>
            </a:r>
            <a:r>
              <a:rPr lang="en-US" dirty="0"/>
              <a:t> refines and improves the output of dense retrieval.</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Evaluating Search Systems</a:t>
            </a:r>
          </a:p>
          <a:p>
            <a:r>
              <a:rPr lang="en-US" dirty="0"/>
              <a:t> </a:t>
            </a:r>
            <a:endParaRPr lang="en-US" dirty="0">
              <a:ea typeface="Calibri"/>
              <a:cs typeface="Calibri"/>
            </a:endParaRPr>
          </a:p>
          <a:p>
            <a:r>
              <a:rPr lang="en-US" dirty="0"/>
              <a:t>Search systems can be evaluated using metrics such as:</a:t>
            </a:r>
          </a:p>
          <a:p>
            <a:r>
              <a:rPr lang="en-US" dirty="0"/>
              <a:t> </a:t>
            </a:r>
            <a:endParaRPr lang="en-US" dirty="0">
              <a:ea typeface="Calibri"/>
              <a:cs typeface="Calibri"/>
            </a:endParaRPr>
          </a:p>
          <a:p>
            <a:r>
              <a:rPr lang="en-US" dirty="0"/>
              <a:t>* **Mean Average Precision (MAP)**</a:t>
            </a:r>
          </a:p>
          <a:p>
            <a:r>
              <a:rPr lang="en-US" dirty="0"/>
              <a:t>* **Mean Reciprocal Rank (MRR)**</a:t>
            </a:r>
          </a:p>
          <a:p>
            <a:r>
              <a:rPr lang="en-US" dirty="0"/>
              <a:t>* **Normalized Discounted Cumulative Gain (NDCG)**</a:t>
            </a:r>
          </a:p>
          <a:p>
            <a:r>
              <a:rPr lang="en-US" dirty="0"/>
              <a:t> </a:t>
            </a:r>
            <a:endParaRPr lang="en-US" dirty="0">
              <a:ea typeface="Calibri"/>
              <a:cs typeface="Calibri"/>
            </a:endParaRPr>
          </a:p>
          <a:p>
            <a:r>
              <a:rPr lang="en-US" dirty="0"/>
              <a:t>To evaluate:</a:t>
            </a:r>
          </a:p>
          <a:p>
            <a:r>
              <a:rPr lang="en-US" dirty="0"/>
              <a:t> </a:t>
            </a:r>
            <a:endParaRPr lang="en-US" dirty="0">
              <a:ea typeface="Calibri"/>
              <a:cs typeface="Calibri"/>
            </a:endParaRPr>
          </a:p>
          <a:p>
            <a:r>
              <a:rPr lang="en-US" dirty="0"/>
              <a:t>* Create a test set with queries and correct answers</a:t>
            </a:r>
          </a:p>
          <a:p>
            <a:r>
              <a:rPr lang="en-US" dirty="0"/>
              <a:t>* Compare system outputs to ground truth</a:t>
            </a:r>
          </a:p>
          <a:p>
            <a:r>
              <a:rPr lang="en-US" dirty="0"/>
              <a:t>* Compute ranking-based metrics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What’s Next?</a:t>
            </a:r>
          </a:p>
          <a:p>
            <a:r>
              <a:rPr lang="en-US" dirty="0"/>
              <a:t> </a:t>
            </a:r>
            <a:endParaRPr lang="en-US" dirty="0">
              <a:ea typeface="Calibri"/>
              <a:cs typeface="Calibri"/>
            </a:endParaRPr>
          </a:p>
          <a:p>
            <a:r>
              <a:rPr lang="en-US" dirty="0"/>
              <a:t>Now that you know how to:</a:t>
            </a:r>
          </a:p>
          <a:p>
            <a:r>
              <a:rPr lang="en-US" dirty="0"/>
              <a:t> </a:t>
            </a:r>
            <a:endParaRPr lang="en-US" dirty="0">
              <a:ea typeface="Calibri"/>
              <a:cs typeface="Calibri"/>
            </a:endParaRPr>
          </a:p>
          <a:p>
            <a:r>
              <a:rPr lang="en-US" dirty="0"/>
              <a:t>* Retrieve documents (keyword search + dense retrieval)</a:t>
            </a:r>
          </a:p>
          <a:p>
            <a:r>
              <a:rPr lang="en-US" dirty="0"/>
              <a:t>* Improve ranking with </a:t>
            </a:r>
            <a:r>
              <a:rPr lang="en-US" dirty="0" err="1"/>
              <a:t>Rerank</a:t>
            </a:r>
            <a:endParaRPr lang="en-US" dirty="0"/>
          </a:p>
          <a:p>
            <a:r>
              <a:rPr lang="en-US" dirty="0"/>
              <a:t> </a:t>
            </a:r>
            <a:endParaRPr lang="en-US" dirty="0">
              <a:ea typeface="Calibri"/>
              <a:cs typeface="Calibri"/>
            </a:endParaRPr>
          </a:p>
          <a:p>
            <a:r>
              <a:rPr lang="en-US" dirty="0"/>
              <a:t>The next step is to combine:</a:t>
            </a:r>
          </a:p>
          <a:p>
            <a:r>
              <a:rPr lang="en-US" dirty="0"/>
              <a:t> </a:t>
            </a:r>
            <a:endParaRPr lang="en-US" dirty="0">
              <a:ea typeface="Calibri"/>
              <a:cs typeface="Calibri"/>
            </a:endParaRPr>
          </a:p>
          <a:p>
            <a:r>
              <a:rPr lang="en-US" dirty="0"/>
              <a:t>* A search system</a:t>
            </a:r>
          </a:p>
          <a:p>
            <a:r>
              <a:rPr lang="en-US" dirty="0"/>
              <a:t>* A generation model</a:t>
            </a:r>
          </a:p>
          <a:p>
            <a:r>
              <a:rPr lang="en-US" dirty="0"/>
              <a:t> </a:t>
            </a:r>
            <a:endParaRPr lang="en-US" dirty="0">
              <a:ea typeface="Calibri"/>
              <a:cs typeface="Calibri"/>
            </a:endParaRPr>
          </a:p>
          <a:p>
            <a:r>
              <a:rPr lang="en-US" dirty="0"/>
              <a:t>This allows the system to generate natural language answers, like a human would.</a:t>
            </a:r>
          </a:p>
          <a:p>
            <a:r>
              <a:rPr lang="en-US" dirty="0"/>
              <a:t> </a:t>
            </a:r>
            <a:endParaRPr lang="en-US" dirty="0">
              <a:ea typeface="Calibri"/>
              <a:cs typeface="Calibri"/>
            </a:endParaRPr>
          </a:p>
          <a:p>
            <a:r>
              <a:rPr lang="en-US" dirty="0"/>
              <a:t>---</a:t>
            </a:r>
          </a:p>
        </p:txBody>
      </p:sp>
      <p:sp>
        <p:nvSpPr>
          <p:cNvPr id="4" name="Segnaposto numero diapositiva 3">
            <a:extLst>
              <a:ext uri="{FF2B5EF4-FFF2-40B4-BE49-F238E27FC236}">
                <a16:creationId xmlns:a16="http://schemas.microsoft.com/office/drawing/2014/main" id="{6ABA2834-8F03-9689-41A7-6FBFB8ABDB10}"/>
              </a:ext>
            </a:extLst>
          </p:cNvPr>
          <p:cNvSpPr>
            <a:spLocks noGrp="1"/>
          </p:cNvSpPr>
          <p:nvPr>
            <p:ph type="sldNum" sz="quarter" idx="5"/>
          </p:nvPr>
        </p:nvSpPr>
        <p:spPr/>
        <p:txBody>
          <a:bodyPr/>
          <a:lstStyle/>
          <a:p>
            <a:fld id="{4D509F6B-938C-4261-886A-9127F41698B1}" type="slidenum">
              <a:t>14</a:t>
            </a:fld>
            <a:endParaRPr lang="it-IT"/>
          </a:p>
        </p:txBody>
      </p:sp>
    </p:spTree>
    <p:extLst>
      <p:ext uri="{BB962C8B-B14F-4D97-AF65-F5344CB8AC3E}">
        <p14:creationId xmlns:p14="http://schemas.microsoft.com/office/powerpoint/2010/main" val="4065500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A71DD-E9B5-6E02-E7DB-319B143FA5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4490487-90CD-DAC3-F924-A7F253A983A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F257DA9-B6BC-EB88-33D5-B366FAAE7D8A}"/>
              </a:ext>
            </a:extLst>
          </p:cNvPr>
          <p:cNvSpPr>
            <a:spLocks noGrp="1"/>
          </p:cNvSpPr>
          <p:nvPr>
            <p:ph type="body" idx="1"/>
          </p:nvPr>
        </p:nvSpPr>
        <p:spPr/>
        <p:txBody>
          <a:bodyPr/>
          <a:lstStyle/>
          <a:p>
            <a:r>
              <a:rPr lang="en-US"/>
              <a:t>Welcome to Lesson 4. I am very excited to show you one of my favorite methods called **</a:t>
            </a:r>
            <a:r>
              <a:rPr lang="en-US" err="1"/>
              <a:t>Rerank</a:t>
            </a:r>
            <a:r>
              <a:rPr lang="en-US"/>
              <a:t>**.</a:t>
            </a:r>
            <a:endParaRPr lang="it-IT"/>
          </a:p>
          <a:p>
            <a:r>
              <a:rPr lang="en-US" dirty="0"/>
              <a:t> </a:t>
            </a:r>
            <a:endParaRPr lang="en-US" dirty="0">
              <a:ea typeface="Calibri"/>
              <a:cs typeface="Calibri"/>
            </a:endParaRPr>
          </a:p>
          <a:p>
            <a:r>
              <a:rPr lang="en-US" dirty="0"/>
              <a:t>Now that you've learned keyword search and dense retrieval, </a:t>
            </a:r>
            <a:r>
              <a:rPr lang="en-US" dirty="0" err="1"/>
              <a:t>Rerank</a:t>
            </a:r>
            <a:r>
              <a:rPr lang="en-US" dirty="0"/>
              <a:t> is a way to improve them both. It is actually the second component of semantic search, in addition to dense retrieval.</a:t>
            </a:r>
            <a:endParaRPr lang="en-US" dirty="0">
              <a:ea typeface="Calibri"/>
              <a:cs typeface="Calibri"/>
            </a:endParaRPr>
          </a:p>
          <a:p>
            <a:r>
              <a:rPr lang="en-US" dirty="0"/>
              <a:t> </a:t>
            </a:r>
            <a:endParaRPr lang="en-US" dirty="0">
              <a:ea typeface="Calibri"/>
              <a:cs typeface="Calibri"/>
            </a:endParaRPr>
          </a:p>
          <a:p>
            <a:r>
              <a:rPr lang="en-US" dirty="0" err="1"/>
              <a:t>Rerank</a:t>
            </a:r>
            <a:r>
              <a:rPr lang="en-US" dirty="0"/>
              <a:t> allows a large language model to sort search results from best to worst based on how relevant they are to a given query.</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a:cs typeface="Calibri"/>
            </a:endParaRPr>
          </a:p>
          <a:p>
            <a:r>
              <a:rPr lang="en-US" dirty="0"/>
              <a:t> </a:t>
            </a:r>
            <a:endParaRPr lang="en-US" dirty="0">
              <a:ea typeface="Calibri"/>
              <a:cs typeface="Calibri"/>
            </a:endParaRPr>
          </a:p>
          <a:p>
            <a:r>
              <a:rPr lang="en-US" dirty="0"/>
              <a:t>### </a:t>
            </a:r>
            <a:r>
              <a:rPr lang="en-US" dirty="0" err="1"/>
              <a:t>Rerank</a:t>
            </a:r>
            <a:r>
              <a:rPr lang="en-US" dirty="0"/>
              <a:t> in Action</a:t>
            </a:r>
            <a:endParaRPr lang="en-US" dirty="0">
              <a:ea typeface="Calibri"/>
              <a:cs typeface="Calibri"/>
            </a:endParaRPr>
          </a:p>
          <a:p>
            <a:r>
              <a:rPr lang="en-US" dirty="0"/>
              <a:t> </a:t>
            </a:r>
            <a:endParaRPr lang="en-US" dirty="0">
              <a:ea typeface="Calibri"/>
              <a:cs typeface="Calibri"/>
            </a:endParaRPr>
          </a:p>
          <a:p>
            <a:r>
              <a:rPr lang="en-US" dirty="0"/>
              <a:t>We begin by performing a search using Dense Retrieval, as learned in the previous lesson.</a:t>
            </a:r>
            <a:endParaRPr lang="en-US" dirty="0">
              <a:ea typeface="Calibri"/>
              <a:cs typeface="Calibri"/>
            </a:endParaRPr>
          </a:p>
          <a:p>
            <a:r>
              <a:rPr lang="en-US" dirty="0"/>
              <a:t> </a:t>
            </a:r>
            <a:endParaRPr lang="en-US" dirty="0">
              <a:ea typeface="Calibri"/>
              <a:cs typeface="Calibri"/>
            </a:endParaRPr>
          </a:p>
          <a:p>
            <a:r>
              <a:rPr lang="en-US" dirty="0"/>
              <a:t>For example, consider the query:</a:t>
            </a:r>
            <a:endParaRPr lang="en-US" dirty="0">
              <a:ea typeface="Calibri"/>
              <a:cs typeface="Calibri"/>
            </a:endParaRPr>
          </a:p>
          <a:p>
            <a:r>
              <a:rPr lang="en-US" dirty="0"/>
              <a:t> </a:t>
            </a:r>
            <a:endParaRPr lang="en-US" dirty="0">
              <a:ea typeface="Calibri"/>
              <a:cs typeface="Calibri"/>
            </a:endParaRPr>
          </a:p>
          <a:p>
            <a:r>
              <a:rPr lang="en-US" dirty="0"/>
              <a:t>**“What is the capital of Canada?”**</a:t>
            </a:r>
            <a:endParaRPr lang="en-US" dirty="0">
              <a:ea typeface="Calibri"/>
              <a:cs typeface="Calibri"/>
            </a:endParaRPr>
          </a:p>
          <a:p>
            <a:r>
              <a:rPr lang="en-US" dirty="0"/>
              <a:t> </a:t>
            </a:r>
            <a:endParaRPr lang="en-US" dirty="0">
              <a:ea typeface="Calibri"/>
              <a:cs typeface="Calibri"/>
            </a:endParaRPr>
          </a:p>
          <a:p>
            <a:r>
              <a:rPr lang="en-US" dirty="0"/>
              <a:t>Dense retrieval may return:</a:t>
            </a:r>
            <a:endParaRPr lang="en-US" dirty="0">
              <a:ea typeface="Calibri"/>
              <a:cs typeface="Calibri"/>
            </a:endParaRPr>
          </a:p>
          <a:p>
            <a:r>
              <a:rPr lang="en-US" dirty="0"/>
              <a:t> </a:t>
            </a:r>
            <a:endParaRPr lang="en-US" dirty="0">
              <a:ea typeface="Calibri"/>
              <a:cs typeface="Calibri"/>
            </a:endParaRPr>
          </a:p>
          <a:p>
            <a:r>
              <a:rPr lang="en-US" dirty="0"/>
              <a:t>* Ottawa (correct)</a:t>
            </a:r>
            <a:endParaRPr lang="en-US" dirty="0">
              <a:ea typeface="Calibri"/>
              <a:cs typeface="Calibri"/>
            </a:endParaRPr>
          </a:p>
          <a:p>
            <a:r>
              <a:rPr lang="en-US" dirty="0"/>
              <a:t>* Toronto</a:t>
            </a:r>
            <a:endParaRPr lang="en-US" dirty="0">
              <a:ea typeface="Calibri"/>
              <a:cs typeface="Calibri"/>
            </a:endParaRPr>
          </a:p>
          <a:p>
            <a:r>
              <a:rPr lang="en-US" dirty="0"/>
              <a:t>* Quebec City</a:t>
            </a:r>
            <a:endParaRPr lang="en-US" dirty="0">
              <a:ea typeface="Calibri"/>
              <a:cs typeface="Calibri"/>
            </a:endParaRPr>
          </a:p>
          <a:p>
            <a:r>
              <a:rPr lang="en-US" dirty="0"/>
              <a:t> </a:t>
            </a:r>
            <a:endParaRPr lang="en-US" dirty="0">
              <a:ea typeface="Calibri"/>
              <a:cs typeface="Calibri"/>
            </a:endParaRPr>
          </a:p>
          <a:p>
            <a:r>
              <a:rPr lang="en-US" dirty="0"/>
              <a:t>Why does this happen?</a:t>
            </a:r>
          </a:p>
          <a:p>
            <a:r>
              <a:rPr lang="en-US" dirty="0"/>
              <a:t> </a:t>
            </a:r>
            <a:endParaRPr lang="en-US" dirty="0">
              <a:ea typeface="Calibri"/>
              <a:cs typeface="Calibri"/>
            </a:endParaRPr>
          </a:p>
          <a:p>
            <a:r>
              <a:rPr lang="en-US" dirty="0"/>
              <a:t>Dense retrieval retrieves the most semantically similar sentences to the query. However, similarity does not always mean correctness. A sentence may be very close in meaning but still not answer the question correctly.</a:t>
            </a:r>
          </a:p>
          <a:p>
            <a:r>
              <a:rPr lang="en-US" dirty="0"/>
              <a:t> </a:t>
            </a:r>
            <a:endParaRPr lang="en-US" dirty="0">
              <a:ea typeface="Calibri"/>
              <a:cs typeface="Calibri"/>
            </a:endParaRPr>
          </a:p>
          <a:p>
            <a:r>
              <a:rPr lang="en-US" dirty="0"/>
              <a:t>For example, possible responses could include:</a:t>
            </a:r>
          </a:p>
          <a:p>
            <a:r>
              <a:rPr lang="en-US" dirty="0"/>
              <a:t> </a:t>
            </a:r>
            <a:endParaRPr lang="en-US" dirty="0">
              <a:ea typeface="Calibri"/>
              <a:cs typeface="Calibri"/>
            </a:endParaRPr>
          </a:p>
          <a:p>
            <a:r>
              <a:rPr lang="en-US" dirty="0"/>
              <a:t>* The capital of Canada is Ottawa. (Correct)</a:t>
            </a:r>
          </a:p>
          <a:p>
            <a:r>
              <a:rPr lang="en-US" dirty="0"/>
              <a:t>* Toronto is in Canada. (True but irrelevant)</a:t>
            </a:r>
          </a:p>
          <a:p>
            <a:r>
              <a:rPr lang="en-US" dirty="0"/>
              <a:t>* The capital of France is Paris. (True but wrong country)</a:t>
            </a:r>
          </a:p>
          <a:p>
            <a:r>
              <a:rPr lang="en-US" dirty="0"/>
              <a:t>* The capital of Canada is Sydney. (False)</a:t>
            </a:r>
          </a:p>
          <a:p>
            <a:r>
              <a:rPr lang="en-US" dirty="0"/>
              <a:t>* The capital of Ontario is Toronto. (True but wrong level)</a:t>
            </a:r>
          </a:p>
          <a:p>
            <a:r>
              <a:rPr lang="en-US" dirty="0"/>
              <a:t> </a:t>
            </a:r>
            <a:endParaRPr lang="en-US" dirty="0">
              <a:ea typeface="Calibri"/>
              <a:cs typeface="Calibri"/>
            </a:endParaRPr>
          </a:p>
          <a:p>
            <a:r>
              <a:rPr lang="en-US" dirty="0"/>
              <a:t>Dense retrieval selects the sentences that are closest in embedding space. But the closest one might not be the correct answer.</a:t>
            </a:r>
          </a:p>
          <a:p>
            <a:r>
              <a:rPr lang="en-US" dirty="0"/>
              <a:t> </a:t>
            </a:r>
            <a:endParaRPr lang="en-US" dirty="0">
              <a:ea typeface="Calibri"/>
              <a:cs typeface="Calibri"/>
            </a:endParaRPr>
          </a:p>
          <a:p>
            <a:r>
              <a:rPr lang="en-US" dirty="0"/>
              <a:t>This is where **</a:t>
            </a:r>
            <a:r>
              <a:rPr lang="en-US" dirty="0" err="1"/>
              <a:t>Rerank</a:t>
            </a:r>
            <a:r>
              <a:rPr lang="en-US" dirty="0"/>
              <a:t>** comes into play.</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 </a:t>
            </a:r>
            <a:r>
              <a:rPr lang="en-US" dirty="0" err="1"/>
              <a:t>Rerank</a:t>
            </a:r>
            <a:r>
              <a:rPr lang="en-US" dirty="0"/>
              <a:t> Does</a:t>
            </a:r>
          </a:p>
          <a:p>
            <a:r>
              <a:rPr lang="en-US" dirty="0"/>
              <a:t> </a:t>
            </a:r>
            <a:endParaRPr lang="en-US" dirty="0">
              <a:ea typeface="Calibri"/>
              <a:cs typeface="Calibri"/>
            </a:endParaRPr>
          </a:p>
          <a:p>
            <a:r>
              <a:rPr lang="en-US" dirty="0" err="1"/>
              <a:t>Rerank</a:t>
            </a:r>
            <a:r>
              <a:rPr lang="en-US" dirty="0"/>
              <a:t> takes:</a:t>
            </a:r>
          </a:p>
          <a:p>
            <a:r>
              <a:rPr lang="en-US" dirty="0"/>
              <a:t> </a:t>
            </a:r>
            <a:endParaRPr lang="en-US" dirty="0">
              <a:ea typeface="Calibri"/>
              <a:cs typeface="Calibri"/>
            </a:endParaRPr>
          </a:p>
          <a:p>
            <a:r>
              <a:rPr lang="en-US" dirty="0"/>
              <a:t>* A query</a:t>
            </a:r>
          </a:p>
          <a:p>
            <a:r>
              <a:rPr lang="en-US" dirty="0"/>
              <a:t>* A set of candidate responses (from keyword search or dense retrieval)</a:t>
            </a:r>
          </a:p>
          <a:p>
            <a:r>
              <a:rPr lang="en-US" dirty="0"/>
              <a:t> </a:t>
            </a:r>
            <a:endParaRPr lang="en-US" dirty="0">
              <a:ea typeface="Calibri"/>
              <a:cs typeface="Calibri"/>
            </a:endParaRPr>
          </a:p>
          <a:p>
            <a:r>
              <a:rPr lang="en-US" dirty="0"/>
              <a:t>It assigns a **relevance score** to each query-response pair.</a:t>
            </a:r>
          </a:p>
          <a:p>
            <a:r>
              <a:rPr lang="en-US" dirty="0"/>
              <a:t> </a:t>
            </a:r>
            <a:endParaRPr lang="en-US" dirty="0">
              <a:ea typeface="Calibri"/>
              <a:cs typeface="Calibri"/>
            </a:endParaRPr>
          </a:p>
          <a:p>
            <a:r>
              <a:rPr lang="en-US" dirty="0"/>
              <a:t>The response with the highest relevance score is considered the best match.</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“The capital of Canada is Ottawa.” → Relevance: 0.90</a:t>
            </a:r>
          </a:p>
          <a:p>
            <a:r>
              <a:rPr lang="en-US" dirty="0"/>
              <a:t>* Other candidates → Lower scores</a:t>
            </a:r>
          </a:p>
          <a:p>
            <a:r>
              <a:rPr lang="en-US" dirty="0"/>
              <a:t> </a:t>
            </a:r>
            <a:endParaRPr lang="en-US" dirty="0">
              <a:ea typeface="Calibri"/>
              <a:cs typeface="Calibri"/>
            </a:endParaRPr>
          </a:p>
          <a:p>
            <a:r>
              <a:rPr lang="en-US" dirty="0" err="1"/>
              <a:t>Rerank</a:t>
            </a:r>
            <a:r>
              <a:rPr lang="en-US" dirty="0"/>
              <a:t> is trained using:</a:t>
            </a:r>
          </a:p>
          <a:p>
            <a:r>
              <a:rPr lang="en-US" dirty="0"/>
              <a:t> </a:t>
            </a:r>
            <a:endParaRPr lang="en-US" dirty="0">
              <a:ea typeface="Calibri"/>
              <a:cs typeface="Calibri"/>
            </a:endParaRPr>
          </a:p>
          <a:p>
            <a:r>
              <a:rPr lang="en-US" dirty="0"/>
              <a:t>* Positive query-response pairs (correct matches)</a:t>
            </a:r>
          </a:p>
          <a:p>
            <a:r>
              <a:rPr lang="en-US" dirty="0"/>
              <a:t>* Negative query-response pairs (incorrect matches)</a:t>
            </a:r>
          </a:p>
          <a:p>
            <a:r>
              <a:rPr lang="en-US" dirty="0"/>
              <a:t> </a:t>
            </a:r>
            <a:endParaRPr lang="en-US" dirty="0">
              <a:ea typeface="Calibri"/>
              <a:cs typeface="Calibri"/>
            </a:endParaRPr>
          </a:p>
          <a:p>
            <a:r>
              <a:rPr lang="en-US" dirty="0"/>
              <a:t>It learns to assign:</a:t>
            </a:r>
          </a:p>
          <a:p>
            <a:r>
              <a:rPr lang="en-US" dirty="0"/>
              <a:t> </a:t>
            </a:r>
            <a:endParaRPr lang="en-US" dirty="0">
              <a:ea typeface="Calibri"/>
              <a:cs typeface="Calibri"/>
            </a:endParaRPr>
          </a:p>
          <a:p>
            <a:r>
              <a:rPr lang="en-US" dirty="0"/>
              <a:t>* High scores to correct matches</a:t>
            </a:r>
          </a:p>
          <a:p>
            <a:r>
              <a:rPr lang="en-US" dirty="0"/>
              <a:t>* Low scores to irrelevant or incorrect matches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Keyword Search with </a:t>
            </a:r>
            <a:r>
              <a:rPr lang="en-US" dirty="0" err="1"/>
              <a:t>Rerank</a:t>
            </a:r>
            <a:endParaRPr lang="en-US" dirty="0"/>
          </a:p>
          <a:p>
            <a:r>
              <a:rPr lang="en-US" dirty="0"/>
              <a:t> </a:t>
            </a:r>
            <a:endParaRPr lang="en-US" dirty="0">
              <a:ea typeface="Calibri"/>
              <a:cs typeface="Calibri"/>
            </a:endParaRPr>
          </a:p>
          <a:p>
            <a:r>
              <a:rPr lang="en-US" dirty="0"/>
              <a:t>Keyword search may retrieve many documents that contain similar words but do not answer the question.</a:t>
            </a:r>
          </a:p>
          <a:p>
            <a:r>
              <a:rPr lang="en-US" dirty="0"/>
              <a:t> </a:t>
            </a:r>
            <a:endParaRPr lang="en-US" dirty="0">
              <a:ea typeface="Calibri"/>
              <a:cs typeface="Calibri"/>
            </a:endParaRPr>
          </a:p>
          <a:p>
            <a:r>
              <a:rPr lang="en-US" dirty="0"/>
              <a:t>If we retrieve many keyword results (for example, 500 documents), </a:t>
            </a:r>
            <a:r>
              <a:rPr lang="en-US" dirty="0" err="1"/>
              <a:t>Rerank</a:t>
            </a:r>
            <a:r>
              <a:rPr lang="en-US" dirty="0"/>
              <a:t> can:</a:t>
            </a:r>
          </a:p>
          <a:p>
            <a:r>
              <a:rPr lang="en-US" dirty="0"/>
              <a:t> </a:t>
            </a:r>
            <a:endParaRPr lang="en-US" dirty="0">
              <a:ea typeface="Calibri"/>
              <a:cs typeface="Calibri"/>
            </a:endParaRPr>
          </a:p>
          <a:p>
            <a:r>
              <a:rPr lang="en-US" dirty="0"/>
              <a:t>* Evaluate each document</a:t>
            </a:r>
          </a:p>
          <a:p>
            <a:r>
              <a:rPr lang="en-US" dirty="0"/>
              <a:t>* Score them by relevance</a:t>
            </a:r>
          </a:p>
          <a:p>
            <a:r>
              <a:rPr lang="en-US" dirty="0"/>
              <a:t>* Select the top-ranked answers</a:t>
            </a:r>
          </a:p>
          <a:p>
            <a:r>
              <a:rPr lang="en-US" dirty="0"/>
              <a:t> </a:t>
            </a:r>
            <a:endParaRPr lang="en-US" dirty="0">
              <a:ea typeface="Calibri"/>
              <a:cs typeface="Calibri"/>
            </a:endParaRPr>
          </a:p>
          <a:p>
            <a:r>
              <a:rPr lang="en-US" dirty="0"/>
              <a:t>This allows us to recover the correct answer even when keyword search alone fails.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Dense Retrieval with </a:t>
            </a:r>
            <a:r>
              <a:rPr lang="en-US" dirty="0" err="1"/>
              <a:t>Rerank</a:t>
            </a:r>
            <a:endParaRPr lang="en-US" dirty="0"/>
          </a:p>
          <a:p>
            <a:r>
              <a:rPr lang="en-US" dirty="0"/>
              <a:t> </a:t>
            </a:r>
            <a:endParaRPr lang="en-US" dirty="0">
              <a:ea typeface="Calibri"/>
              <a:cs typeface="Calibri"/>
            </a:endParaRPr>
          </a:p>
          <a:p>
            <a:r>
              <a:rPr lang="en-US" dirty="0"/>
              <a:t>Consider the query:</a:t>
            </a:r>
          </a:p>
          <a:p>
            <a:r>
              <a:rPr lang="en-US" dirty="0"/>
              <a:t> </a:t>
            </a:r>
            <a:endParaRPr lang="en-US" dirty="0">
              <a:ea typeface="Calibri"/>
              <a:cs typeface="Calibri"/>
            </a:endParaRPr>
          </a:p>
          <a:p>
            <a:r>
              <a:rPr lang="en-US" dirty="0"/>
              <a:t>**“Who is the tallest person in history?”**</a:t>
            </a:r>
          </a:p>
          <a:p>
            <a:r>
              <a:rPr lang="en-US" dirty="0"/>
              <a:t> </a:t>
            </a:r>
            <a:endParaRPr lang="en-US" dirty="0">
              <a:ea typeface="Calibri"/>
              <a:cs typeface="Calibri"/>
            </a:endParaRPr>
          </a:p>
          <a:p>
            <a:r>
              <a:rPr lang="en-US" dirty="0"/>
              <a:t>Dense retrieval may already retrieve relevant documents (e.g., Robert Wadlow).</a:t>
            </a:r>
          </a:p>
          <a:p>
            <a:r>
              <a:rPr lang="en-US" dirty="0"/>
              <a:t> </a:t>
            </a:r>
            <a:endParaRPr lang="en-US" dirty="0">
              <a:ea typeface="Calibri"/>
              <a:cs typeface="Calibri"/>
            </a:endParaRPr>
          </a:p>
          <a:p>
            <a:r>
              <a:rPr lang="en-US" dirty="0"/>
              <a:t>But </a:t>
            </a:r>
            <a:r>
              <a:rPr lang="en-US" dirty="0" err="1"/>
              <a:t>Rerank</a:t>
            </a:r>
            <a:r>
              <a:rPr lang="en-US" dirty="0"/>
              <a:t> can:</a:t>
            </a:r>
          </a:p>
          <a:p>
            <a:r>
              <a:rPr lang="en-US" dirty="0"/>
              <a:t> </a:t>
            </a:r>
            <a:endParaRPr lang="en-US" dirty="0">
              <a:ea typeface="Calibri"/>
              <a:cs typeface="Calibri"/>
            </a:endParaRPr>
          </a:p>
          <a:p>
            <a:r>
              <a:rPr lang="en-US" dirty="0"/>
              <a:t>* Score the candidates</a:t>
            </a:r>
          </a:p>
          <a:p>
            <a:r>
              <a:rPr lang="en-US" dirty="0"/>
              <a:t>* Ensure the most correct and precise answer appears at the top</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Robert Wadlow → Relevance: 0.97</a:t>
            </a:r>
          </a:p>
          <a:p>
            <a:r>
              <a:rPr lang="en-US" dirty="0"/>
              <a:t>* Other related articles → Lower scores</a:t>
            </a:r>
          </a:p>
          <a:p>
            <a:r>
              <a:rPr lang="en-US" dirty="0"/>
              <a:t> </a:t>
            </a:r>
            <a:endParaRPr lang="en-US" dirty="0">
              <a:ea typeface="Calibri"/>
              <a:cs typeface="Calibri"/>
            </a:endParaRPr>
          </a:p>
          <a:p>
            <a:r>
              <a:rPr lang="en-US" dirty="0" err="1"/>
              <a:t>Rerank</a:t>
            </a:r>
            <a:r>
              <a:rPr lang="en-US" dirty="0"/>
              <a:t> refines and improves the output of dense retrieval.</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Evaluating Search Systems</a:t>
            </a:r>
          </a:p>
          <a:p>
            <a:r>
              <a:rPr lang="en-US" dirty="0"/>
              <a:t> </a:t>
            </a:r>
            <a:endParaRPr lang="en-US" dirty="0">
              <a:ea typeface="Calibri"/>
              <a:cs typeface="Calibri"/>
            </a:endParaRPr>
          </a:p>
          <a:p>
            <a:r>
              <a:rPr lang="en-US" dirty="0"/>
              <a:t>Search systems can be evaluated using metrics such as:</a:t>
            </a:r>
          </a:p>
          <a:p>
            <a:r>
              <a:rPr lang="en-US" dirty="0"/>
              <a:t> </a:t>
            </a:r>
            <a:endParaRPr lang="en-US" dirty="0">
              <a:ea typeface="Calibri"/>
              <a:cs typeface="Calibri"/>
            </a:endParaRPr>
          </a:p>
          <a:p>
            <a:r>
              <a:rPr lang="en-US" dirty="0"/>
              <a:t>* **Mean Average Precision (MAP)**</a:t>
            </a:r>
          </a:p>
          <a:p>
            <a:r>
              <a:rPr lang="en-US" dirty="0"/>
              <a:t>* **Mean Reciprocal Rank (MRR)**</a:t>
            </a:r>
          </a:p>
          <a:p>
            <a:r>
              <a:rPr lang="en-US" dirty="0"/>
              <a:t>* **Normalized Discounted Cumulative Gain (NDCG)**</a:t>
            </a:r>
          </a:p>
          <a:p>
            <a:r>
              <a:rPr lang="en-US" dirty="0"/>
              <a:t> </a:t>
            </a:r>
            <a:endParaRPr lang="en-US" dirty="0">
              <a:ea typeface="Calibri"/>
              <a:cs typeface="Calibri"/>
            </a:endParaRPr>
          </a:p>
          <a:p>
            <a:r>
              <a:rPr lang="en-US" dirty="0"/>
              <a:t>To evaluate:</a:t>
            </a:r>
          </a:p>
          <a:p>
            <a:r>
              <a:rPr lang="en-US" dirty="0"/>
              <a:t> </a:t>
            </a:r>
            <a:endParaRPr lang="en-US" dirty="0">
              <a:ea typeface="Calibri"/>
              <a:cs typeface="Calibri"/>
            </a:endParaRPr>
          </a:p>
          <a:p>
            <a:r>
              <a:rPr lang="en-US" dirty="0"/>
              <a:t>* Create a test set with queries and correct answers</a:t>
            </a:r>
          </a:p>
          <a:p>
            <a:r>
              <a:rPr lang="en-US" dirty="0"/>
              <a:t>* Compare system outputs to ground truth</a:t>
            </a:r>
          </a:p>
          <a:p>
            <a:r>
              <a:rPr lang="en-US" dirty="0"/>
              <a:t>* Compute ranking-based metrics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What’s Next?</a:t>
            </a:r>
          </a:p>
          <a:p>
            <a:r>
              <a:rPr lang="en-US" dirty="0"/>
              <a:t> </a:t>
            </a:r>
            <a:endParaRPr lang="en-US" dirty="0">
              <a:ea typeface="Calibri"/>
              <a:cs typeface="Calibri"/>
            </a:endParaRPr>
          </a:p>
          <a:p>
            <a:r>
              <a:rPr lang="en-US" dirty="0"/>
              <a:t>Now that you know how to:</a:t>
            </a:r>
          </a:p>
          <a:p>
            <a:r>
              <a:rPr lang="en-US" dirty="0"/>
              <a:t> </a:t>
            </a:r>
            <a:endParaRPr lang="en-US" dirty="0">
              <a:ea typeface="Calibri"/>
              <a:cs typeface="Calibri"/>
            </a:endParaRPr>
          </a:p>
          <a:p>
            <a:r>
              <a:rPr lang="en-US" dirty="0"/>
              <a:t>* Retrieve documents (keyword search + dense retrieval)</a:t>
            </a:r>
          </a:p>
          <a:p>
            <a:r>
              <a:rPr lang="en-US" dirty="0"/>
              <a:t>* Improve ranking with </a:t>
            </a:r>
            <a:r>
              <a:rPr lang="en-US" dirty="0" err="1"/>
              <a:t>Rerank</a:t>
            </a:r>
            <a:endParaRPr lang="en-US" dirty="0"/>
          </a:p>
          <a:p>
            <a:r>
              <a:rPr lang="en-US" dirty="0"/>
              <a:t> </a:t>
            </a:r>
            <a:endParaRPr lang="en-US" dirty="0">
              <a:ea typeface="Calibri"/>
              <a:cs typeface="Calibri"/>
            </a:endParaRPr>
          </a:p>
          <a:p>
            <a:r>
              <a:rPr lang="en-US" dirty="0"/>
              <a:t>The next step is to combine:</a:t>
            </a:r>
          </a:p>
          <a:p>
            <a:r>
              <a:rPr lang="en-US" dirty="0"/>
              <a:t> </a:t>
            </a:r>
            <a:endParaRPr lang="en-US" dirty="0">
              <a:ea typeface="Calibri"/>
              <a:cs typeface="Calibri"/>
            </a:endParaRPr>
          </a:p>
          <a:p>
            <a:r>
              <a:rPr lang="en-US" dirty="0"/>
              <a:t>* A search system</a:t>
            </a:r>
          </a:p>
          <a:p>
            <a:r>
              <a:rPr lang="en-US" dirty="0"/>
              <a:t>* A generation model</a:t>
            </a:r>
          </a:p>
          <a:p>
            <a:r>
              <a:rPr lang="en-US" dirty="0"/>
              <a:t> </a:t>
            </a:r>
            <a:endParaRPr lang="en-US" dirty="0">
              <a:ea typeface="Calibri"/>
              <a:cs typeface="Calibri"/>
            </a:endParaRPr>
          </a:p>
          <a:p>
            <a:r>
              <a:rPr lang="en-US" dirty="0"/>
              <a:t>This allows the system to generate natural language answers, like a human would.</a:t>
            </a:r>
          </a:p>
          <a:p>
            <a:r>
              <a:rPr lang="en-US" dirty="0"/>
              <a:t> </a:t>
            </a:r>
            <a:endParaRPr lang="en-US" dirty="0">
              <a:ea typeface="Calibri"/>
              <a:cs typeface="Calibri"/>
            </a:endParaRPr>
          </a:p>
          <a:p>
            <a:r>
              <a:rPr lang="en-US" dirty="0"/>
              <a:t>---</a:t>
            </a:r>
          </a:p>
        </p:txBody>
      </p:sp>
      <p:sp>
        <p:nvSpPr>
          <p:cNvPr id="4" name="Segnaposto numero diapositiva 3">
            <a:extLst>
              <a:ext uri="{FF2B5EF4-FFF2-40B4-BE49-F238E27FC236}">
                <a16:creationId xmlns:a16="http://schemas.microsoft.com/office/drawing/2014/main" id="{5ECE24BA-FAFA-CD2C-9BFB-48A4CAA59AA4}"/>
              </a:ext>
            </a:extLst>
          </p:cNvPr>
          <p:cNvSpPr>
            <a:spLocks noGrp="1"/>
          </p:cNvSpPr>
          <p:nvPr>
            <p:ph type="sldNum" sz="quarter" idx="5"/>
          </p:nvPr>
        </p:nvSpPr>
        <p:spPr/>
        <p:txBody>
          <a:bodyPr/>
          <a:lstStyle/>
          <a:p>
            <a:fld id="{4D509F6B-938C-4261-886A-9127F41698B1}" type="slidenum">
              <a:t>15</a:t>
            </a:fld>
            <a:endParaRPr lang="it-IT"/>
          </a:p>
        </p:txBody>
      </p:sp>
    </p:spTree>
    <p:extLst>
      <p:ext uri="{BB962C8B-B14F-4D97-AF65-F5344CB8AC3E}">
        <p14:creationId xmlns:p14="http://schemas.microsoft.com/office/powerpoint/2010/main" val="214249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57354-A8BD-19B2-5429-E6D0A3F1E32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265CE09-8AB9-BFE5-8AEA-2265CD3114E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6638D59-D8DF-D3FD-8C4B-E24C20306B45}"/>
              </a:ext>
            </a:extLst>
          </p:cNvPr>
          <p:cNvSpPr>
            <a:spLocks noGrp="1"/>
          </p:cNvSpPr>
          <p:nvPr>
            <p:ph type="body" idx="1"/>
          </p:nvPr>
        </p:nvSpPr>
        <p:spPr/>
        <p:txBody>
          <a:bodyPr/>
          <a:lstStyle/>
          <a:p>
            <a:r>
              <a:rPr lang="en-US"/>
              <a:t>Welcome to Lesson 4. I am very excited to show you one of my favorite methods called **</a:t>
            </a:r>
            <a:r>
              <a:rPr lang="en-US" err="1"/>
              <a:t>Rerank</a:t>
            </a:r>
            <a:r>
              <a:rPr lang="en-US"/>
              <a:t>**.</a:t>
            </a:r>
            <a:endParaRPr lang="it-IT"/>
          </a:p>
          <a:p>
            <a:r>
              <a:rPr lang="en-US" dirty="0"/>
              <a:t> </a:t>
            </a:r>
            <a:endParaRPr lang="en-US" dirty="0">
              <a:ea typeface="Calibri"/>
              <a:cs typeface="Calibri"/>
            </a:endParaRPr>
          </a:p>
          <a:p>
            <a:r>
              <a:rPr lang="en-US" dirty="0"/>
              <a:t>Now that you've learned keyword search and dense retrieval, </a:t>
            </a:r>
            <a:r>
              <a:rPr lang="en-US" dirty="0" err="1"/>
              <a:t>Rerank</a:t>
            </a:r>
            <a:r>
              <a:rPr lang="en-US" dirty="0"/>
              <a:t> is a way to improve them both. It is actually the second component of semantic search, in addition to dense retrieval.</a:t>
            </a:r>
            <a:endParaRPr lang="en-US" dirty="0">
              <a:ea typeface="Calibri"/>
              <a:cs typeface="Calibri"/>
            </a:endParaRPr>
          </a:p>
          <a:p>
            <a:r>
              <a:rPr lang="en-US" dirty="0"/>
              <a:t> </a:t>
            </a:r>
            <a:endParaRPr lang="en-US" dirty="0">
              <a:ea typeface="Calibri"/>
              <a:cs typeface="Calibri"/>
            </a:endParaRPr>
          </a:p>
          <a:p>
            <a:r>
              <a:rPr lang="en-US" dirty="0" err="1"/>
              <a:t>Rerank</a:t>
            </a:r>
            <a:r>
              <a:rPr lang="en-US" dirty="0"/>
              <a:t> allows a large language model to sort search results from best to worst based on how relevant they are to a given query.</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a:cs typeface="Calibri"/>
            </a:endParaRPr>
          </a:p>
          <a:p>
            <a:r>
              <a:rPr lang="en-US" dirty="0"/>
              <a:t> </a:t>
            </a:r>
            <a:endParaRPr lang="en-US" dirty="0">
              <a:ea typeface="Calibri"/>
              <a:cs typeface="Calibri"/>
            </a:endParaRPr>
          </a:p>
          <a:p>
            <a:r>
              <a:rPr lang="en-US" dirty="0"/>
              <a:t>### </a:t>
            </a:r>
            <a:r>
              <a:rPr lang="en-US" dirty="0" err="1"/>
              <a:t>Rerank</a:t>
            </a:r>
            <a:r>
              <a:rPr lang="en-US" dirty="0"/>
              <a:t> in Action</a:t>
            </a:r>
            <a:endParaRPr lang="en-US" dirty="0">
              <a:ea typeface="Calibri"/>
              <a:cs typeface="Calibri"/>
            </a:endParaRPr>
          </a:p>
          <a:p>
            <a:r>
              <a:rPr lang="en-US" dirty="0"/>
              <a:t> </a:t>
            </a:r>
            <a:endParaRPr lang="en-US" dirty="0">
              <a:ea typeface="Calibri"/>
              <a:cs typeface="Calibri"/>
            </a:endParaRPr>
          </a:p>
          <a:p>
            <a:r>
              <a:rPr lang="en-US" dirty="0"/>
              <a:t>We begin by performing a search using Dense Retrieval, as learned in the previous lesson.</a:t>
            </a:r>
            <a:endParaRPr lang="en-US" dirty="0">
              <a:ea typeface="Calibri"/>
              <a:cs typeface="Calibri"/>
            </a:endParaRPr>
          </a:p>
          <a:p>
            <a:r>
              <a:rPr lang="en-US" dirty="0"/>
              <a:t> </a:t>
            </a:r>
            <a:endParaRPr lang="en-US" dirty="0">
              <a:ea typeface="Calibri"/>
              <a:cs typeface="Calibri"/>
            </a:endParaRPr>
          </a:p>
          <a:p>
            <a:r>
              <a:rPr lang="en-US" dirty="0"/>
              <a:t>For example, consider the query:</a:t>
            </a:r>
            <a:endParaRPr lang="en-US" dirty="0">
              <a:ea typeface="Calibri"/>
              <a:cs typeface="Calibri"/>
            </a:endParaRPr>
          </a:p>
          <a:p>
            <a:r>
              <a:rPr lang="en-US" dirty="0"/>
              <a:t> </a:t>
            </a:r>
            <a:endParaRPr lang="en-US" dirty="0">
              <a:ea typeface="Calibri"/>
              <a:cs typeface="Calibri"/>
            </a:endParaRPr>
          </a:p>
          <a:p>
            <a:r>
              <a:rPr lang="en-US" dirty="0"/>
              <a:t>**“What is the capital of Canada?”**</a:t>
            </a:r>
            <a:endParaRPr lang="en-US" dirty="0">
              <a:ea typeface="Calibri"/>
              <a:cs typeface="Calibri"/>
            </a:endParaRPr>
          </a:p>
          <a:p>
            <a:r>
              <a:rPr lang="en-US" dirty="0"/>
              <a:t> </a:t>
            </a:r>
            <a:endParaRPr lang="en-US" dirty="0">
              <a:ea typeface="Calibri"/>
              <a:cs typeface="Calibri"/>
            </a:endParaRPr>
          </a:p>
          <a:p>
            <a:r>
              <a:rPr lang="en-US" dirty="0"/>
              <a:t>Dense retrieval may return:</a:t>
            </a:r>
            <a:endParaRPr lang="en-US" dirty="0">
              <a:ea typeface="Calibri"/>
              <a:cs typeface="Calibri"/>
            </a:endParaRPr>
          </a:p>
          <a:p>
            <a:r>
              <a:rPr lang="en-US" dirty="0"/>
              <a:t> </a:t>
            </a:r>
            <a:endParaRPr lang="en-US" dirty="0">
              <a:ea typeface="Calibri"/>
              <a:cs typeface="Calibri"/>
            </a:endParaRPr>
          </a:p>
          <a:p>
            <a:r>
              <a:rPr lang="en-US" dirty="0"/>
              <a:t>* Ottawa (correct)</a:t>
            </a:r>
            <a:endParaRPr lang="en-US" dirty="0">
              <a:ea typeface="Calibri"/>
              <a:cs typeface="Calibri"/>
            </a:endParaRPr>
          </a:p>
          <a:p>
            <a:r>
              <a:rPr lang="en-US" dirty="0"/>
              <a:t>* Toronto</a:t>
            </a:r>
            <a:endParaRPr lang="en-US" dirty="0">
              <a:ea typeface="Calibri"/>
              <a:cs typeface="Calibri"/>
            </a:endParaRPr>
          </a:p>
          <a:p>
            <a:r>
              <a:rPr lang="en-US" dirty="0"/>
              <a:t>* Quebec City</a:t>
            </a:r>
            <a:endParaRPr lang="en-US" dirty="0">
              <a:ea typeface="Calibri"/>
              <a:cs typeface="Calibri"/>
            </a:endParaRPr>
          </a:p>
          <a:p>
            <a:r>
              <a:rPr lang="en-US" dirty="0"/>
              <a:t> </a:t>
            </a:r>
            <a:endParaRPr lang="en-US" dirty="0">
              <a:ea typeface="Calibri"/>
              <a:cs typeface="Calibri"/>
            </a:endParaRPr>
          </a:p>
          <a:p>
            <a:r>
              <a:rPr lang="en-US" dirty="0"/>
              <a:t>Why does this happen?</a:t>
            </a:r>
          </a:p>
          <a:p>
            <a:r>
              <a:rPr lang="en-US" dirty="0"/>
              <a:t> </a:t>
            </a:r>
            <a:endParaRPr lang="en-US" dirty="0">
              <a:ea typeface="Calibri"/>
              <a:cs typeface="Calibri"/>
            </a:endParaRPr>
          </a:p>
          <a:p>
            <a:r>
              <a:rPr lang="en-US" dirty="0"/>
              <a:t>Dense retrieval retrieves the most semantically similar sentences to the query. However, similarity does not always mean correctness. A sentence may be very close in meaning but still not answer the question correctly.</a:t>
            </a:r>
          </a:p>
          <a:p>
            <a:r>
              <a:rPr lang="en-US" dirty="0"/>
              <a:t> </a:t>
            </a:r>
            <a:endParaRPr lang="en-US" dirty="0">
              <a:ea typeface="Calibri"/>
              <a:cs typeface="Calibri"/>
            </a:endParaRPr>
          </a:p>
          <a:p>
            <a:r>
              <a:rPr lang="en-US" dirty="0"/>
              <a:t>For example, possible responses could include:</a:t>
            </a:r>
          </a:p>
          <a:p>
            <a:r>
              <a:rPr lang="en-US" dirty="0"/>
              <a:t> </a:t>
            </a:r>
            <a:endParaRPr lang="en-US" dirty="0">
              <a:ea typeface="Calibri"/>
              <a:cs typeface="Calibri"/>
            </a:endParaRPr>
          </a:p>
          <a:p>
            <a:r>
              <a:rPr lang="en-US" dirty="0"/>
              <a:t>* The capital of Canada is Ottawa. (Correct)</a:t>
            </a:r>
          </a:p>
          <a:p>
            <a:r>
              <a:rPr lang="en-US" dirty="0"/>
              <a:t>* Toronto is in Canada. (True but irrelevant)</a:t>
            </a:r>
          </a:p>
          <a:p>
            <a:r>
              <a:rPr lang="en-US" dirty="0"/>
              <a:t>* The capital of France is Paris. (True but wrong country)</a:t>
            </a:r>
          </a:p>
          <a:p>
            <a:r>
              <a:rPr lang="en-US" dirty="0"/>
              <a:t>* The capital of Canada is Sydney. (False)</a:t>
            </a:r>
          </a:p>
          <a:p>
            <a:r>
              <a:rPr lang="en-US" dirty="0"/>
              <a:t>* The capital of Ontario is Toronto. (True but wrong level)</a:t>
            </a:r>
          </a:p>
          <a:p>
            <a:r>
              <a:rPr lang="en-US" dirty="0"/>
              <a:t> </a:t>
            </a:r>
            <a:endParaRPr lang="en-US" dirty="0">
              <a:ea typeface="Calibri"/>
              <a:cs typeface="Calibri"/>
            </a:endParaRPr>
          </a:p>
          <a:p>
            <a:r>
              <a:rPr lang="en-US" dirty="0"/>
              <a:t>Dense retrieval selects the sentences that are closest in embedding space. But the closest one might not be the correct answer.</a:t>
            </a:r>
          </a:p>
          <a:p>
            <a:r>
              <a:rPr lang="en-US" dirty="0"/>
              <a:t> </a:t>
            </a:r>
            <a:endParaRPr lang="en-US" dirty="0">
              <a:ea typeface="Calibri"/>
              <a:cs typeface="Calibri"/>
            </a:endParaRPr>
          </a:p>
          <a:p>
            <a:r>
              <a:rPr lang="en-US" dirty="0"/>
              <a:t>This is where **</a:t>
            </a:r>
            <a:r>
              <a:rPr lang="en-US" dirty="0" err="1"/>
              <a:t>Rerank</a:t>
            </a:r>
            <a:r>
              <a:rPr lang="en-US" dirty="0"/>
              <a:t>** comes into play.</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 </a:t>
            </a:r>
            <a:r>
              <a:rPr lang="en-US" dirty="0" err="1"/>
              <a:t>Rerank</a:t>
            </a:r>
            <a:r>
              <a:rPr lang="en-US" dirty="0"/>
              <a:t> Does</a:t>
            </a:r>
          </a:p>
          <a:p>
            <a:r>
              <a:rPr lang="en-US" dirty="0"/>
              <a:t> </a:t>
            </a:r>
            <a:endParaRPr lang="en-US" dirty="0">
              <a:ea typeface="Calibri"/>
              <a:cs typeface="Calibri"/>
            </a:endParaRPr>
          </a:p>
          <a:p>
            <a:r>
              <a:rPr lang="en-US" dirty="0" err="1"/>
              <a:t>Rerank</a:t>
            </a:r>
            <a:r>
              <a:rPr lang="en-US" dirty="0"/>
              <a:t> takes:</a:t>
            </a:r>
          </a:p>
          <a:p>
            <a:r>
              <a:rPr lang="en-US" dirty="0"/>
              <a:t> </a:t>
            </a:r>
            <a:endParaRPr lang="en-US" dirty="0">
              <a:ea typeface="Calibri"/>
              <a:cs typeface="Calibri"/>
            </a:endParaRPr>
          </a:p>
          <a:p>
            <a:r>
              <a:rPr lang="en-US" dirty="0"/>
              <a:t>* A query</a:t>
            </a:r>
          </a:p>
          <a:p>
            <a:r>
              <a:rPr lang="en-US" dirty="0"/>
              <a:t>* A set of candidate responses (from keyword search or dense retrieval)</a:t>
            </a:r>
          </a:p>
          <a:p>
            <a:r>
              <a:rPr lang="en-US" dirty="0"/>
              <a:t> </a:t>
            </a:r>
            <a:endParaRPr lang="en-US" dirty="0">
              <a:ea typeface="Calibri"/>
              <a:cs typeface="Calibri"/>
            </a:endParaRPr>
          </a:p>
          <a:p>
            <a:r>
              <a:rPr lang="en-US" dirty="0"/>
              <a:t>It assigns a **relevance score** to each query-response pair.</a:t>
            </a:r>
          </a:p>
          <a:p>
            <a:r>
              <a:rPr lang="en-US" dirty="0"/>
              <a:t> </a:t>
            </a:r>
            <a:endParaRPr lang="en-US" dirty="0">
              <a:ea typeface="Calibri"/>
              <a:cs typeface="Calibri"/>
            </a:endParaRPr>
          </a:p>
          <a:p>
            <a:r>
              <a:rPr lang="en-US" dirty="0"/>
              <a:t>The response with the highest relevance score is considered the best match.</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“The capital of Canada is Ottawa.” → Relevance: 0.90</a:t>
            </a:r>
          </a:p>
          <a:p>
            <a:r>
              <a:rPr lang="en-US" dirty="0"/>
              <a:t>* Other candidates → Lower scores</a:t>
            </a:r>
          </a:p>
          <a:p>
            <a:r>
              <a:rPr lang="en-US" dirty="0"/>
              <a:t> </a:t>
            </a:r>
            <a:endParaRPr lang="en-US" dirty="0">
              <a:ea typeface="Calibri"/>
              <a:cs typeface="Calibri"/>
            </a:endParaRPr>
          </a:p>
          <a:p>
            <a:r>
              <a:rPr lang="en-US" dirty="0" err="1"/>
              <a:t>Rerank</a:t>
            </a:r>
            <a:r>
              <a:rPr lang="en-US" dirty="0"/>
              <a:t> is trained using:</a:t>
            </a:r>
          </a:p>
          <a:p>
            <a:r>
              <a:rPr lang="en-US" dirty="0"/>
              <a:t> </a:t>
            </a:r>
            <a:endParaRPr lang="en-US" dirty="0">
              <a:ea typeface="Calibri"/>
              <a:cs typeface="Calibri"/>
            </a:endParaRPr>
          </a:p>
          <a:p>
            <a:r>
              <a:rPr lang="en-US" dirty="0"/>
              <a:t>* Positive query-response pairs (correct matches)</a:t>
            </a:r>
          </a:p>
          <a:p>
            <a:r>
              <a:rPr lang="en-US" dirty="0"/>
              <a:t>* Negative query-response pairs (incorrect matches)</a:t>
            </a:r>
          </a:p>
          <a:p>
            <a:r>
              <a:rPr lang="en-US" dirty="0"/>
              <a:t> </a:t>
            </a:r>
            <a:endParaRPr lang="en-US" dirty="0">
              <a:ea typeface="Calibri"/>
              <a:cs typeface="Calibri"/>
            </a:endParaRPr>
          </a:p>
          <a:p>
            <a:r>
              <a:rPr lang="en-US" dirty="0"/>
              <a:t>It learns to assign:</a:t>
            </a:r>
          </a:p>
          <a:p>
            <a:r>
              <a:rPr lang="en-US" dirty="0"/>
              <a:t> </a:t>
            </a:r>
            <a:endParaRPr lang="en-US" dirty="0">
              <a:ea typeface="Calibri"/>
              <a:cs typeface="Calibri"/>
            </a:endParaRPr>
          </a:p>
          <a:p>
            <a:r>
              <a:rPr lang="en-US" dirty="0"/>
              <a:t>* High scores to correct matches</a:t>
            </a:r>
          </a:p>
          <a:p>
            <a:r>
              <a:rPr lang="en-US" dirty="0"/>
              <a:t>* Low scores to irrelevant or incorrect matches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Keyword Search with </a:t>
            </a:r>
            <a:r>
              <a:rPr lang="en-US" dirty="0" err="1"/>
              <a:t>Rerank</a:t>
            </a:r>
            <a:endParaRPr lang="en-US" dirty="0"/>
          </a:p>
          <a:p>
            <a:r>
              <a:rPr lang="en-US" dirty="0"/>
              <a:t> </a:t>
            </a:r>
            <a:endParaRPr lang="en-US" dirty="0">
              <a:ea typeface="Calibri"/>
              <a:cs typeface="Calibri"/>
            </a:endParaRPr>
          </a:p>
          <a:p>
            <a:r>
              <a:rPr lang="en-US" dirty="0"/>
              <a:t>Keyword search may retrieve many documents that contain similar words but do not answer the question.</a:t>
            </a:r>
          </a:p>
          <a:p>
            <a:r>
              <a:rPr lang="en-US" dirty="0"/>
              <a:t> </a:t>
            </a:r>
            <a:endParaRPr lang="en-US" dirty="0">
              <a:ea typeface="Calibri"/>
              <a:cs typeface="Calibri"/>
            </a:endParaRPr>
          </a:p>
          <a:p>
            <a:r>
              <a:rPr lang="en-US" dirty="0"/>
              <a:t>If we retrieve many keyword results (for example, 500 documents), </a:t>
            </a:r>
            <a:r>
              <a:rPr lang="en-US" dirty="0" err="1"/>
              <a:t>Rerank</a:t>
            </a:r>
            <a:r>
              <a:rPr lang="en-US" dirty="0"/>
              <a:t> can:</a:t>
            </a:r>
          </a:p>
          <a:p>
            <a:r>
              <a:rPr lang="en-US" dirty="0"/>
              <a:t> </a:t>
            </a:r>
            <a:endParaRPr lang="en-US" dirty="0">
              <a:ea typeface="Calibri"/>
              <a:cs typeface="Calibri"/>
            </a:endParaRPr>
          </a:p>
          <a:p>
            <a:r>
              <a:rPr lang="en-US" dirty="0"/>
              <a:t>* Evaluate each document</a:t>
            </a:r>
          </a:p>
          <a:p>
            <a:r>
              <a:rPr lang="en-US" dirty="0"/>
              <a:t>* Score them by relevance</a:t>
            </a:r>
          </a:p>
          <a:p>
            <a:r>
              <a:rPr lang="en-US" dirty="0"/>
              <a:t>* Select the top-ranked answers</a:t>
            </a:r>
          </a:p>
          <a:p>
            <a:r>
              <a:rPr lang="en-US" dirty="0"/>
              <a:t> </a:t>
            </a:r>
            <a:endParaRPr lang="en-US" dirty="0">
              <a:ea typeface="Calibri"/>
              <a:cs typeface="Calibri"/>
            </a:endParaRPr>
          </a:p>
          <a:p>
            <a:r>
              <a:rPr lang="en-US" dirty="0"/>
              <a:t>This allows us to recover the correct answer even when keyword search alone fails.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Dense Retrieval with </a:t>
            </a:r>
            <a:r>
              <a:rPr lang="en-US" dirty="0" err="1"/>
              <a:t>Rerank</a:t>
            </a:r>
            <a:endParaRPr lang="en-US" dirty="0"/>
          </a:p>
          <a:p>
            <a:r>
              <a:rPr lang="en-US" dirty="0"/>
              <a:t> </a:t>
            </a:r>
            <a:endParaRPr lang="en-US" dirty="0">
              <a:ea typeface="Calibri"/>
              <a:cs typeface="Calibri"/>
            </a:endParaRPr>
          </a:p>
          <a:p>
            <a:r>
              <a:rPr lang="en-US" dirty="0"/>
              <a:t>Consider the query:</a:t>
            </a:r>
          </a:p>
          <a:p>
            <a:r>
              <a:rPr lang="en-US" dirty="0"/>
              <a:t> </a:t>
            </a:r>
            <a:endParaRPr lang="en-US" dirty="0">
              <a:ea typeface="Calibri"/>
              <a:cs typeface="Calibri"/>
            </a:endParaRPr>
          </a:p>
          <a:p>
            <a:r>
              <a:rPr lang="en-US" dirty="0"/>
              <a:t>**“Who is the tallest person in history?”**</a:t>
            </a:r>
          </a:p>
          <a:p>
            <a:r>
              <a:rPr lang="en-US" dirty="0"/>
              <a:t> </a:t>
            </a:r>
            <a:endParaRPr lang="en-US" dirty="0">
              <a:ea typeface="Calibri"/>
              <a:cs typeface="Calibri"/>
            </a:endParaRPr>
          </a:p>
          <a:p>
            <a:r>
              <a:rPr lang="en-US" dirty="0"/>
              <a:t>Dense retrieval may already retrieve relevant documents (e.g., Robert Wadlow).</a:t>
            </a:r>
          </a:p>
          <a:p>
            <a:r>
              <a:rPr lang="en-US" dirty="0"/>
              <a:t> </a:t>
            </a:r>
            <a:endParaRPr lang="en-US" dirty="0">
              <a:ea typeface="Calibri"/>
              <a:cs typeface="Calibri"/>
            </a:endParaRPr>
          </a:p>
          <a:p>
            <a:r>
              <a:rPr lang="en-US" dirty="0"/>
              <a:t>But </a:t>
            </a:r>
            <a:r>
              <a:rPr lang="en-US" dirty="0" err="1"/>
              <a:t>Rerank</a:t>
            </a:r>
            <a:r>
              <a:rPr lang="en-US" dirty="0"/>
              <a:t> can:</a:t>
            </a:r>
          </a:p>
          <a:p>
            <a:r>
              <a:rPr lang="en-US" dirty="0"/>
              <a:t> </a:t>
            </a:r>
            <a:endParaRPr lang="en-US" dirty="0">
              <a:ea typeface="Calibri"/>
              <a:cs typeface="Calibri"/>
            </a:endParaRPr>
          </a:p>
          <a:p>
            <a:r>
              <a:rPr lang="en-US" dirty="0"/>
              <a:t>* Score the candidates</a:t>
            </a:r>
          </a:p>
          <a:p>
            <a:r>
              <a:rPr lang="en-US" dirty="0"/>
              <a:t>* Ensure the most correct and precise answer appears at the top</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Robert Wadlow → Relevance: 0.97</a:t>
            </a:r>
          </a:p>
          <a:p>
            <a:r>
              <a:rPr lang="en-US" dirty="0"/>
              <a:t>* Other related articles → Lower scores</a:t>
            </a:r>
          </a:p>
          <a:p>
            <a:r>
              <a:rPr lang="en-US" dirty="0"/>
              <a:t> </a:t>
            </a:r>
            <a:endParaRPr lang="en-US" dirty="0">
              <a:ea typeface="Calibri"/>
              <a:cs typeface="Calibri"/>
            </a:endParaRPr>
          </a:p>
          <a:p>
            <a:r>
              <a:rPr lang="en-US" dirty="0" err="1"/>
              <a:t>Rerank</a:t>
            </a:r>
            <a:r>
              <a:rPr lang="en-US" dirty="0"/>
              <a:t> refines and improves the output of dense retrieval.</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Evaluating Search Systems</a:t>
            </a:r>
          </a:p>
          <a:p>
            <a:r>
              <a:rPr lang="en-US" dirty="0"/>
              <a:t> </a:t>
            </a:r>
            <a:endParaRPr lang="en-US" dirty="0">
              <a:ea typeface="Calibri"/>
              <a:cs typeface="Calibri"/>
            </a:endParaRPr>
          </a:p>
          <a:p>
            <a:r>
              <a:rPr lang="en-US" dirty="0"/>
              <a:t>Search systems can be evaluated using metrics such as:</a:t>
            </a:r>
          </a:p>
          <a:p>
            <a:r>
              <a:rPr lang="en-US" dirty="0"/>
              <a:t> </a:t>
            </a:r>
            <a:endParaRPr lang="en-US" dirty="0">
              <a:ea typeface="Calibri"/>
              <a:cs typeface="Calibri"/>
            </a:endParaRPr>
          </a:p>
          <a:p>
            <a:r>
              <a:rPr lang="en-US" dirty="0"/>
              <a:t>* **Mean Average Precision (MAP)**</a:t>
            </a:r>
          </a:p>
          <a:p>
            <a:r>
              <a:rPr lang="en-US" dirty="0"/>
              <a:t>* **Mean Reciprocal Rank (MRR)**</a:t>
            </a:r>
          </a:p>
          <a:p>
            <a:r>
              <a:rPr lang="en-US" dirty="0"/>
              <a:t>* **Normalized Discounted Cumulative Gain (NDCG)**</a:t>
            </a:r>
          </a:p>
          <a:p>
            <a:r>
              <a:rPr lang="en-US" dirty="0"/>
              <a:t> </a:t>
            </a:r>
            <a:endParaRPr lang="en-US" dirty="0">
              <a:ea typeface="Calibri"/>
              <a:cs typeface="Calibri"/>
            </a:endParaRPr>
          </a:p>
          <a:p>
            <a:r>
              <a:rPr lang="en-US" dirty="0"/>
              <a:t>To evaluate:</a:t>
            </a:r>
          </a:p>
          <a:p>
            <a:r>
              <a:rPr lang="en-US" dirty="0"/>
              <a:t> </a:t>
            </a:r>
            <a:endParaRPr lang="en-US" dirty="0">
              <a:ea typeface="Calibri"/>
              <a:cs typeface="Calibri"/>
            </a:endParaRPr>
          </a:p>
          <a:p>
            <a:r>
              <a:rPr lang="en-US" dirty="0"/>
              <a:t>* Create a test set with queries and correct answers</a:t>
            </a:r>
          </a:p>
          <a:p>
            <a:r>
              <a:rPr lang="en-US" dirty="0"/>
              <a:t>* Compare system outputs to ground truth</a:t>
            </a:r>
          </a:p>
          <a:p>
            <a:r>
              <a:rPr lang="en-US" dirty="0"/>
              <a:t>* Compute ranking-based metrics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What’s Next?</a:t>
            </a:r>
          </a:p>
          <a:p>
            <a:r>
              <a:rPr lang="en-US" dirty="0"/>
              <a:t> </a:t>
            </a:r>
            <a:endParaRPr lang="en-US" dirty="0">
              <a:ea typeface="Calibri"/>
              <a:cs typeface="Calibri"/>
            </a:endParaRPr>
          </a:p>
          <a:p>
            <a:r>
              <a:rPr lang="en-US" dirty="0"/>
              <a:t>Now that you know how to:</a:t>
            </a:r>
          </a:p>
          <a:p>
            <a:r>
              <a:rPr lang="en-US" dirty="0"/>
              <a:t> </a:t>
            </a:r>
            <a:endParaRPr lang="en-US" dirty="0">
              <a:ea typeface="Calibri"/>
              <a:cs typeface="Calibri"/>
            </a:endParaRPr>
          </a:p>
          <a:p>
            <a:r>
              <a:rPr lang="en-US" dirty="0"/>
              <a:t>* Retrieve documents (keyword search + dense retrieval)</a:t>
            </a:r>
          </a:p>
          <a:p>
            <a:r>
              <a:rPr lang="en-US" dirty="0"/>
              <a:t>* Improve ranking with </a:t>
            </a:r>
            <a:r>
              <a:rPr lang="en-US" dirty="0" err="1"/>
              <a:t>Rerank</a:t>
            </a:r>
            <a:endParaRPr lang="en-US" dirty="0"/>
          </a:p>
          <a:p>
            <a:r>
              <a:rPr lang="en-US" dirty="0"/>
              <a:t> </a:t>
            </a:r>
            <a:endParaRPr lang="en-US" dirty="0">
              <a:ea typeface="Calibri"/>
              <a:cs typeface="Calibri"/>
            </a:endParaRPr>
          </a:p>
          <a:p>
            <a:r>
              <a:rPr lang="en-US" dirty="0"/>
              <a:t>The next step is to combine:</a:t>
            </a:r>
          </a:p>
          <a:p>
            <a:r>
              <a:rPr lang="en-US" dirty="0"/>
              <a:t> </a:t>
            </a:r>
            <a:endParaRPr lang="en-US" dirty="0">
              <a:ea typeface="Calibri"/>
              <a:cs typeface="Calibri"/>
            </a:endParaRPr>
          </a:p>
          <a:p>
            <a:r>
              <a:rPr lang="en-US" dirty="0"/>
              <a:t>* A search system</a:t>
            </a:r>
          </a:p>
          <a:p>
            <a:r>
              <a:rPr lang="en-US" dirty="0"/>
              <a:t>* A generation model</a:t>
            </a:r>
          </a:p>
          <a:p>
            <a:r>
              <a:rPr lang="en-US" dirty="0"/>
              <a:t> </a:t>
            </a:r>
            <a:endParaRPr lang="en-US" dirty="0">
              <a:ea typeface="Calibri"/>
              <a:cs typeface="Calibri"/>
            </a:endParaRPr>
          </a:p>
          <a:p>
            <a:r>
              <a:rPr lang="en-US" dirty="0"/>
              <a:t>This allows the system to generate natural language answers, like a human would.</a:t>
            </a:r>
          </a:p>
          <a:p>
            <a:r>
              <a:rPr lang="en-US" dirty="0"/>
              <a:t> </a:t>
            </a:r>
            <a:endParaRPr lang="en-US" dirty="0">
              <a:ea typeface="Calibri"/>
              <a:cs typeface="Calibri"/>
            </a:endParaRPr>
          </a:p>
          <a:p>
            <a:r>
              <a:rPr lang="en-US" dirty="0"/>
              <a:t>---</a:t>
            </a:r>
          </a:p>
        </p:txBody>
      </p:sp>
      <p:sp>
        <p:nvSpPr>
          <p:cNvPr id="4" name="Segnaposto numero diapositiva 3">
            <a:extLst>
              <a:ext uri="{FF2B5EF4-FFF2-40B4-BE49-F238E27FC236}">
                <a16:creationId xmlns:a16="http://schemas.microsoft.com/office/drawing/2014/main" id="{464CEAA5-42D1-B9D0-6369-D7B86DC21E67}"/>
              </a:ext>
            </a:extLst>
          </p:cNvPr>
          <p:cNvSpPr>
            <a:spLocks noGrp="1"/>
          </p:cNvSpPr>
          <p:nvPr>
            <p:ph type="sldNum" sz="quarter" idx="5"/>
          </p:nvPr>
        </p:nvSpPr>
        <p:spPr/>
        <p:txBody>
          <a:bodyPr/>
          <a:lstStyle/>
          <a:p>
            <a:fld id="{4D509F6B-938C-4261-886A-9127F41698B1}" type="slidenum">
              <a:t>16</a:t>
            </a:fld>
            <a:endParaRPr lang="it-IT"/>
          </a:p>
        </p:txBody>
      </p:sp>
    </p:spTree>
    <p:extLst>
      <p:ext uri="{BB962C8B-B14F-4D97-AF65-F5344CB8AC3E}">
        <p14:creationId xmlns:p14="http://schemas.microsoft.com/office/powerpoint/2010/main" val="107575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1DEF4-CEDF-1926-707E-7BEE72E6DB6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6462C84-C52B-9B66-0C0B-72B7D97E82E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BD43A97-12F1-7C63-692B-1F5BAC559B36}"/>
              </a:ext>
            </a:extLst>
          </p:cNvPr>
          <p:cNvSpPr>
            <a:spLocks noGrp="1"/>
          </p:cNvSpPr>
          <p:nvPr>
            <p:ph type="body" idx="1"/>
          </p:nvPr>
        </p:nvSpPr>
        <p:spPr/>
        <p:txBody>
          <a:bodyPr/>
          <a:lstStyle/>
          <a:p>
            <a:r>
              <a:rPr lang="en-US" dirty="0"/>
              <a:t>In this lesson, we'll add a generation step using</a:t>
            </a:r>
            <a:endParaRPr lang="it-IT"/>
          </a:p>
          <a:p>
            <a:r>
              <a:rPr lang="en-US" dirty="0"/>
              <a:t>an LLM at the end of the search pipeline.</a:t>
            </a:r>
            <a:endParaRPr lang="en-US"/>
          </a:p>
          <a:p>
            <a:r>
              <a:rPr lang="en-US" dirty="0"/>
              <a:t>This way, we can get an answer instead of search results,</a:t>
            </a:r>
            <a:endParaRPr lang="en-US"/>
          </a:p>
          <a:p>
            <a:r>
              <a:rPr lang="en-US" dirty="0"/>
              <a:t>for example.</a:t>
            </a:r>
            <a:endParaRPr lang="en-US"/>
          </a:p>
          <a:p>
            <a:r>
              <a:rPr lang="en-US" dirty="0"/>
              <a:t>This is a cool method to build apps where a user can</a:t>
            </a:r>
            <a:endParaRPr lang="en-US"/>
          </a:p>
          <a:p>
            <a:r>
              <a:rPr lang="en-US" dirty="0"/>
              <a:t>chat with a document or a book, or, as we'll see in this lesson, an</a:t>
            </a:r>
            <a:endParaRPr lang="en-US"/>
          </a:p>
          <a:p>
            <a:r>
              <a:rPr lang="en-US" dirty="0"/>
              <a:t>article.</a:t>
            </a:r>
            <a:endParaRPr lang="en-US"/>
          </a:p>
          <a:p>
            <a:r>
              <a:rPr lang="en-US"/>
              <a:t> </a:t>
            </a:r>
          </a:p>
          <a:p>
            <a:r>
              <a:rPr lang="en-US" dirty="0"/>
              <a:t>Large language models are great at many things. There are,</a:t>
            </a:r>
            <a:endParaRPr lang="en-US"/>
          </a:p>
          <a:p>
            <a:r>
              <a:rPr lang="en-US" dirty="0"/>
              <a:t>however, use cases where they require some help.</a:t>
            </a:r>
            <a:endParaRPr lang="en-US"/>
          </a:p>
          <a:p>
            <a:r>
              <a:rPr lang="en-US" dirty="0"/>
              <a:t>Let's take an example.</a:t>
            </a:r>
            <a:endParaRPr lang="en-US"/>
          </a:p>
          <a:p>
            <a:r>
              <a:rPr lang="en-US" dirty="0"/>
              <a:t>So let's say you have a question that is.</a:t>
            </a:r>
            <a:endParaRPr lang="en-US"/>
          </a:p>
          <a:p>
            <a:r>
              <a:rPr lang="en-US" dirty="0"/>
              <a:t>Are side projects important when you are starting</a:t>
            </a:r>
            <a:endParaRPr lang="en-US"/>
          </a:p>
          <a:p>
            <a:r>
              <a:rPr lang="en-US" dirty="0"/>
              <a:t>to learn about AI?</a:t>
            </a:r>
            <a:endParaRPr lang="en-US"/>
          </a:p>
          <a:p>
            <a:r>
              <a:rPr lang="en-US"/>
              <a:t> </a:t>
            </a:r>
          </a:p>
          <a:p>
            <a:r>
              <a:rPr lang="en-US" dirty="0"/>
              <a:t>You can ask this to a large language model.</a:t>
            </a:r>
            <a:endParaRPr lang="en-US"/>
          </a:p>
          <a:p>
            <a:r>
              <a:rPr lang="en-US" dirty="0"/>
              <a:t>Some of them might give you interesting answers</a:t>
            </a:r>
            <a:endParaRPr lang="en-US"/>
          </a:p>
          <a:p>
            <a:r>
              <a:rPr lang="en-US" dirty="0"/>
              <a:t>but what is more interesting really is if</a:t>
            </a:r>
            <a:endParaRPr lang="en-US"/>
          </a:p>
          <a:p>
            <a:r>
              <a:rPr lang="en-US" dirty="0"/>
              <a:t>you ask an expert or the writings of an expert.</a:t>
            </a:r>
            <a:endParaRPr lang="en-US"/>
          </a:p>
          <a:p>
            <a:r>
              <a:rPr lang="en-US"/>
              <a:t> </a:t>
            </a:r>
          </a:p>
          <a:p>
            <a:r>
              <a:rPr lang="en-US" dirty="0"/>
              <a:t>An example here is if you can ask this to</a:t>
            </a:r>
            <a:endParaRPr lang="en-US"/>
          </a:p>
          <a:p>
            <a:r>
              <a:rPr lang="en-US" dirty="0"/>
              <a:t>Andrew Ang or consult some of Andrew's</a:t>
            </a:r>
            <a:endParaRPr lang="en-US"/>
          </a:p>
          <a:p>
            <a:r>
              <a:rPr lang="en-US" dirty="0"/>
              <a:t>writings about a question like this.</a:t>
            </a:r>
            <a:endParaRPr lang="en-US"/>
          </a:p>
          <a:p>
            <a:r>
              <a:rPr lang="en-US"/>
              <a:t> </a:t>
            </a:r>
          </a:p>
          <a:p>
            <a:r>
              <a:rPr lang="en-US" dirty="0"/>
              <a:t>Luckily, we have access to some of Andrew's</a:t>
            </a:r>
            <a:endParaRPr lang="en-US"/>
          </a:p>
          <a:p>
            <a:r>
              <a:rPr lang="en-US" dirty="0"/>
              <a:t>writings.</a:t>
            </a:r>
            <a:endParaRPr lang="en-US"/>
          </a:p>
          <a:p>
            <a:r>
              <a:rPr lang="en-US" dirty="0"/>
              <a:t>So you can go in Deep Learning AI.</a:t>
            </a:r>
            <a:endParaRPr lang="en-US"/>
          </a:p>
          <a:p>
            <a:r>
              <a:rPr lang="en-US" dirty="0"/>
              <a:t>There's this newsletter called The Batch, and</a:t>
            </a:r>
            <a:endParaRPr lang="en-US"/>
          </a:p>
          <a:p>
            <a:r>
              <a:rPr lang="en-US" dirty="0"/>
              <a:t>you can find this series of articles called.</a:t>
            </a:r>
            <a:endParaRPr lang="en-US"/>
          </a:p>
          <a:p>
            <a:r>
              <a:rPr lang="en-US" dirty="0"/>
              <a:t>How to Build a Career in AI.</a:t>
            </a:r>
            <a:endParaRPr lang="it-IT"/>
          </a:p>
          <a:p>
            <a:r>
              <a:rPr lang="en-US" dirty="0"/>
              <a:t>It's in multiple articles.</a:t>
            </a:r>
            <a:endParaRPr lang="en-US"/>
          </a:p>
          <a:p>
            <a:r>
              <a:rPr lang="en-US" dirty="0"/>
              <a:t>We'll use what we've learned in this course to search and then generate an</a:t>
            </a:r>
            <a:endParaRPr lang="en-US"/>
          </a:p>
          <a:p>
            <a:r>
              <a:rPr lang="en-US" dirty="0"/>
              <a:t>answer from this article using a</a:t>
            </a:r>
            <a:endParaRPr lang="en-US"/>
          </a:p>
          <a:p>
            <a:r>
              <a:rPr lang="en-US" dirty="0"/>
              <a:t>generative large-language model.</a:t>
            </a:r>
            <a:endParaRPr lang="en-US"/>
          </a:p>
          <a:p>
            <a:r>
              <a:rPr lang="en-US"/>
              <a:t> </a:t>
            </a:r>
          </a:p>
          <a:p>
            <a:r>
              <a:rPr lang="en-US" dirty="0"/>
              <a:t>Let's visualize this and describe exactly what we mean.</a:t>
            </a:r>
            <a:endParaRPr lang="en-US"/>
          </a:p>
          <a:p>
            <a:r>
              <a:rPr lang="en-US" dirty="0"/>
              <a:t>We can ask a large-language model a question, and they're able</a:t>
            </a:r>
            <a:endParaRPr lang="en-US"/>
          </a:p>
          <a:p>
            <a:r>
              <a:rPr lang="en-US" dirty="0"/>
              <a:t>to answer many questions.</a:t>
            </a:r>
            <a:endParaRPr lang="en-US"/>
          </a:p>
          <a:p>
            <a:r>
              <a:rPr lang="en-US" dirty="0"/>
              <a:t>But sometimes we want them to answer from</a:t>
            </a:r>
            <a:endParaRPr lang="en-US"/>
          </a:p>
          <a:p>
            <a:r>
              <a:rPr lang="en-US" dirty="0"/>
              <a:t>a specific document or archive.</a:t>
            </a:r>
            <a:endParaRPr lang="en-US"/>
          </a:p>
          <a:p>
            <a:r>
              <a:rPr lang="en-US" dirty="0"/>
              <a:t>This is where you can add a search component</a:t>
            </a:r>
            <a:endParaRPr lang="en-US"/>
          </a:p>
          <a:p>
            <a:r>
              <a:rPr lang="en-US" dirty="0"/>
              <a:t>before the generation step to improve those generations.</a:t>
            </a:r>
            <a:endParaRPr lang="en-US"/>
          </a:p>
          <a:p>
            <a:r>
              <a:rPr lang="en-US"/>
              <a:t> </a:t>
            </a:r>
          </a:p>
          <a:p>
            <a:r>
              <a:rPr lang="en-US" dirty="0"/>
              <a:t>When you rely on a large-language model's direct answer, you're relying on</a:t>
            </a:r>
            <a:endParaRPr lang="en-US"/>
          </a:p>
          <a:p>
            <a:r>
              <a:rPr lang="en-US" dirty="0"/>
              <a:t>the world information it has stored inside of</a:t>
            </a:r>
            <a:endParaRPr lang="en-US"/>
          </a:p>
          <a:p>
            <a:r>
              <a:rPr lang="en-US" dirty="0"/>
              <a:t>it.</a:t>
            </a:r>
            <a:endParaRPr lang="en-US"/>
          </a:p>
          <a:p>
            <a:r>
              <a:rPr lang="en-US" dirty="0"/>
              <a:t>But you can provide it with context using</a:t>
            </a:r>
            <a:endParaRPr lang="en-US"/>
          </a:p>
          <a:p>
            <a:r>
              <a:rPr lang="en-US" dirty="0"/>
              <a:t>a search step beforehand, for example.</a:t>
            </a:r>
            <a:endParaRPr lang="en-US"/>
          </a:p>
          <a:p>
            <a:r>
              <a:rPr lang="en-US" dirty="0"/>
              <a:t>When you provide it to the context in the prompt,</a:t>
            </a:r>
            <a:endParaRPr lang="en-US"/>
          </a:p>
          <a:p>
            <a:r>
              <a:rPr lang="en-US" dirty="0"/>
              <a:t>that leads to better generations for cases when</a:t>
            </a:r>
            <a:endParaRPr lang="en-US"/>
          </a:p>
          <a:p>
            <a:r>
              <a:rPr lang="en-US" dirty="0"/>
              <a:t>you want to anchor the model to a specific domain or article</a:t>
            </a:r>
            <a:endParaRPr lang="en-US"/>
          </a:p>
          <a:p>
            <a:r>
              <a:rPr lang="en-US" dirty="0"/>
              <a:t>or document or our text archive in general.</a:t>
            </a:r>
            <a:endParaRPr lang="en-US"/>
          </a:p>
          <a:p>
            <a:r>
              <a:rPr lang="en-US"/>
              <a:t> </a:t>
            </a:r>
          </a:p>
          <a:p>
            <a:r>
              <a:rPr lang="en-US" dirty="0"/>
              <a:t>This also improves factual generations.</a:t>
            </a:r>
            <a:endParaRPr lang="en-US"/>
          </a:p>
          <a:p>
            <a:r>
              <a:rPr lang="en-US" dirty="0"/>
              <a:t>So, in a lot of cases where you want facts to</a:t>
            </a:r>
            <a:endParaRPr lang="en-US"/>
          </a:p>
          <a:p>
            <a:r>
              <a:rPr lang="en-US" dirty="0"/>
              <a:t>be retrieved from the model, and you augment it</a:t>
            </a:r>
            <a:endParaRPr lang="en-US"/>
          </a:p>
          <a:p>
            <a:r>
              <a:rPr lang="en-US" dirty="0"/>
              <a:t>with a context like this, that improves the</a:t>
            </a:r>
            <a:endParaRPr lang="en-US"/>
          </a:p>
          <a:p>
            <a:r>
              <a:rPr lang="en-US" dirty="0"/>
              <a:t>probability of the model being more factual in its generation.</a:t>
            </a:r>
            <a:endParaRPr lang="en-US"/>
          </a:p>
          <a:p>
            <a:r>
              <a:rPr lang="en-US"/>
              <a:t> </a:t>
            </a:r>
          </a:p>
          <a:p>
            <a:r>
              <a:rPr lang="en-US" dirty="0"/>
              <a:t>The difference between the two steps is, instead of just asking</a:t>
            </a:r>
            <a:endParaRPr lang="en-US"/>
          </a:p>
          <a:p>
            <a:r>
              <a:rPr lang="en-US" dirty="0"/>
              <a:t>the question to a generative model and seeing</a:t>
            </a:r>
            <a:endParaRPr lang="en-US"/>
          </a:p>
          <a:p>
            <a:r>
              <a:rPr lang="en-US" dirty="0"/>
              <a:t>the result that it prints out, we can first present the</a:t>
            </a:r>
            <a:endParaRPr lang="en-US"/>
          </a:p>
          <a:p>
            <a:r>
              <a:rPr lang="en-US" dirty="0"/>
              <a:t>question to a search system, exactly like the ones we</a:t>
            </a:r>
            <a:endParaRPr lang="en-US"/>
          </a:p>
          <a:p>
            <a:r>
              <a:rPr lang="en-US" dirty="0"/>
              <a:t>built earlier in this course.</a:t>
            </a:r>
            <a:endParaRPr lang="en-US"/>
          </a:p>
          <a:p>
            <a:r>
              <a:rPr lang="en-US"/>
              <a:t> </a:t>
            </a:r>
          </a:p>
          <a:p>
            <a:r>
              <a:rPr lang="en-US" dirty="0"/>
              <a:t>Then we retrieve some of these results, we pose them in the prompt</a:t>
            </a:r>
            <a:endParaRPr lang="en-US"/>
          </a:p>
          <a:p>
            <a:r>
              <a:rPr lang="en-US" dirty="0"/>
              <a:t>to the generative model in addition to the question and then we</a:t>
            </a:r>
            <a:endParaRPr lang="en-US"/>
          </a:p>
          <a:p>
            <a:r>
              <a:rPr lang="en-US" dirty="0"/>
              <a:t>get that response that was informed by the context.</a:t>
            </a:r>
            <a:endParaRPr lang="en-US"/>
          </a:p>
          <a:p>
            <a:r>
              <a:rPr lang="en-US"/>
              <a:t> </a:t>
            </a:r>
          </a:p>
          <a:p>
            <a:r>
              <a:rPr lang="en-US" dirty="0"/>
              <a:t>We'll look at exactly how to do that in the code example next.</a:t>
            </a:r>
            <a:endParaRPr lang="en-US"/>
          </a:p>
          <a:p>
            <a:r>
              <a:rPr lang="en-US"/>
              <a:t> </a:t>
            </a:r>
          </a:p>
          <a:p>
            <a:r>
              <a:rPr lang="en-US" dirty="0"/>
              <a:t>So this is our question.</a:t>
            </a:r>
            <a:endParaRPr lang="en-US"/>
          </a:p>
          <a:p>
            <a:r>
              <a:rPr lang="en-US" dirty="0"/>
              <a:t>Let's build our text archive.</a:t>
            </a:r>
            <a:endParaRPr lang="en-US"/>
          </a:p>
          <a:p>
            <a:r>
              <a:rPr lang="en-US" dirty="0"/>
              <a:t>For this use case we'll simply just open these articles</a:t>
            </a:r>
            <a:endParaRPr lang="en-US"/>
          </a:p>
          <a:p>
            <a:r>
              <a:rPr lang="en-US" dirty="0"/>
              <a:t>and copy the text.</a:t>
            </a:r>
            <a:endParaRPr lang="en-US"/>
          </a:p>
          <a:p>
            <a:r>
              <a:rPr lang="en-US" dirty="0"/>
              <a:t>We can just copy it and paste it in this</a:t>
            </a:r>
            <a:endParaRPr lang="en-US"/>
          </a:p>
          <a:p>
            <a:r>
              <a:rPr lang="en-US" dirty="0"/>
              <a:t>variable we can call text.</a:t>
            </a:r>
            <a:endParaRPr lang="en-US"/>
          </a:p>
          <a:p>
            <a:r>
              <a:rPr lang="en-US" dirty="0"/>
              <a:t>Just dump all of them in there.</a:t>
            </a:r>
            <a:endParaRPr lang="en-US"/>
          </a:p>
          <a:p>
            <a:r>
              <a:rPr lang="en-US" dirty="0"/>
              <a:t>We can copy three, so this is the second article.</a:t>
            </a:r>
            <a:endParaRPr lang="en-US"/>
          </a:p>
          <a:p>
            <a:r>
              <a:rPr lang="en-US"/>
              <a:t> </a:t>
            </a:r>
          </a:p>
          <a:p>
            <a:r>
              <a:rPr lang="en-US" dirty="0"/>
              <a:t>And here we have a variable that contains</a:t>
            </a:r>
            <a:endParaRPr lang="en-US"/>
          </a:p>
          <a:p>
            <a:r>
              <a:rPr lang="en-US" dirty="0"/>
              <a:t>the text of three articles.</a:t>
            </a:r>
            <a:endParaRPr lang="en-US"/>
          </a:p>
          <a:p>
            <a:r>
              <a:rPr lang="en-US" dirty="0"/>
              <a:t>You can do more.</a:t>
            </a:r>
            <a:endParaRPr lang="en-US"/>
          </a:p>
          <a:p>
            <a:r>
              <a:rPr lang="en-US" dirty="0"/>
              <a:t>The series is a great read.</a:t>
            </a:r>
            <a:endParaRPr lang="en-US"/>
          </a:p>
          <a:p>
            <a:r>
              <a:rPr lang="en-US" dirty="0"/>
              <a:t>And it's, I think, maybe in seven or eight parts, but</a:t>
            </a:r>
            <a:endParaRPr lang="en-US"/>
          </a:p>
          <a:p>
            <a:r>
              <a:rPr lang="en-US" dirty="0"/>
              <a:t>we can do this example with three. Some familiar code that you've seen</a:t>
            </a:r>
            <a:endParaRPr lang="en-US"/>
          </a:p>
          <a:p>
            <a:r>
              <a:rPr lang="en-US" dirty="0"/>
              <a:t>in the past to set up the environment we run here.</a:t>
            </a:r>
            <a:endParaRPr lang="en-US"/>
          </a:p>
          <a:p>
            <a:r>
              <a:rPr lang="en-US"/>
              <a:t> </a:t>
            </a:r>
          </a:p>
          <a:p>
            <a:r>
              <a:rPr lang="en-US" dirty="0"/>
              <a:t>Also some more familiar code so we can import co here,</a:t>
            </a:r>
            <a:endParaRPr lang="en-US"/>
          </a:p>
          <a:p>
            <a:r>
              <a:rPr lang="en-US" dirty="0"/>
              <a:t>because next we will be embedding this text.</a:t>
            </a:r>
            <a:endParaRPr lang="en-US"/>
          </a:p>
          <a:p>
            <a:r>
              <a:rPr lang="en-US" dirty="0"/>
              <a:t>We'll be chunking it first and then embedding it</a:t>
            </a:r>
            <a:endParaRPr lang="en-US"/>
          </a:p>
          <a:p>
            <a:r>
              <a:rPr lang="en-US" dirty="0"/>
              <a:t>and then building our semantic search index.</a:t>
            </a:r>
            <a:endParaRPr lang="en-US"/>
          </a:p>
          <a:p>
            <a:r>
              <a:rPr lang="en-US"/>
              <a:t> </a:t>
            </a:r>
          </a:p>
          <a:p>
            <a:r>
              <a:rPr lang="en-US" dirty="0"/>
              <a:t>So this is where we've chunked it.</a:t>
            </a:r>
            <a:endParaRPr lang="en-US"/>
          </a:p>
          <a:p>
            <a:r>
              <a:rPr lang="en-US" dirty="0"/>
              <a:t>Let's look at what text looks like now.</a:t>
            </a:r>
            <a:endParaRPr lang="en-US"/>
          </a:p>
          <a:p>
            <a:r>
              <a:rPr lang="en-US"/>
              <a:t> </a:t>
            </a:r>
          </a:p>
          <a:p>
            <a:r>
              <a:rPr lang="en-US" dirty="0"/>
              <a:t>Now, let's look at the first three examples.</a:t>
            </a:r>
            <a:endParaRPr lang="en-US"/>
          </a:p>
          <a:p>
            <a:r>
              <a:rPr lang="en-US"/>
              <a:t> </a:t>
            </a:r>
          </a:p>
          <a:p>
            <a:r>
              <a:rPr lang="en-US" dirty="0"/>
              <a:t>So these are the first three chunks.</a:t>
            </a:r>
            <a:endParaRPr lang="en-US"/>
          </a:p>
          <a:p>
            <a:r>
              <a:rPr lang="en-US" dirty="0"/>
              <a:t>So the rapid rise of AI has led to a rapid rise in AI jobs.</a:t>
            </a:r>
            <a:endParaRPr lang="en-US"/>
          </a:p>
          <a:p>
            <a:r>
              <a:rPr lang="en-US" dirty="0"/>
              <a:t>Three key steps for career growth initially.</a:t>
            </a:r>
            <a:endParaRPr lang="en-US"/>
          </a:p>
          <a:p>
            <a:r>
              <a:rPr lang="en-US" dirty="0"/>
              <a:t>So these are three passages, three paragraphs from Andrew's</a:t>
            </a:r>
            <a:endParaRPr lang="en-US"/>
          </a:p>
          <a:p>
            <a:r>
              <a:rPr lang="en-US" dirty="0"/>
              <a:t>article.</a:t>
            </a:r>
            <a:endParaRPr lang="en-US"/>
          </a:p>
          <a:p>
            <a:r>
              <a:rPr lang="en-US"/>
              <a:t> </a:t>
            </a:r>
          </a:p>
          <a:p>
            <a:r>
              <a:rPr lang="en-US" dirty="0"/>
              <a:t>Next, we can proceed to setting up the Cohere</a:t>
            </a:r>
            <a:endParaRPr lang="en-US"/>
          </a:p>
          <a:p>
            <a:r>
              <a:rPr lang="en-US" dirty="0"/>
              <a:t>SDK and embedding the texts.</a:t>
            </a:r>
            <a:endParaRPr lang="en-US"/>
          </a:p>
          <a:p>
            <a:r>
              <a:rPr lang="en-US"/>
              <a:t> </a:t>
            </a:r>
          </a:p>
          <a:p>
            <a:r>
              <a:rPr lang="en-US" dirty="0"/>
              <a:t>So here, we're sending it to embed and getting the embeddings back.</a:t>
            </a:r>
            <a:endParaRPr lang="en-US"/>
          </a:p>
          <a:p>
            <a:r>
              <a:rPr lang="en-US"/>
              <a:t> </a:t>
            </a:r>
          </a:p>
          <a:p>
            <a:r>
              <a:rPr lang="en-US" dirty="0"/>
              <a:t>Now, let's build our text archive.</a:t>
            </a:r>
            <a:endParaRPr lang="en-US"/>
          </a:p>
          <a:p>
            <a:r>
              <a:rPr lang="en-US" dirty="0"/>
              <a:t>We do a few imports.</a:t>
            </a:r>
            <a:endParaRPr lang="en-US"/>
          </a:p>
          <a:p>
            <a:r>
              <a:rPr lang="en-US" dirty="0"/>
              <a:t>We've seen all of these before.</a:t>
            </a:r>
            <a:endParaRPr lang="en-US"/>
          </a:p>
          <a:p>
            <a:r>
              <a:rPr lang="en-US" dirty="0"/>
              <a:t>So this is Annoy, which is the vector search library.</a:t>
            </a:r>
          </a:p>
          <a:p>
            <a:r>
              <a:rPr lang="en-US" dirty="0"/>
              <a:t>NumPy, Pandas will not be using regular expressions,</a:t>
            </a:r>
          </a:p>
          <a:p>
            <a:r>
              <a:rPr lang="en-US" dirty="0"/>
              <a:t>but it's always good to have them handy when dealing</a:t>
            </a:r>
          </a:p>
          <a:p>
            <a:r>
              <a:rPr lang="en-US" dirty="0"/>
              <a:t>with texts in general.</a:t>
            </a:r>
          </a:p>
          <a:p>
            <a:r>
              <a:rPr lang="en-US"/>
              <a:t> </a:t>
            </a:r>
          </a:p>
          <a:p>
            <a:r>
              <a:rPr lang="en-US" dirty="0"/>
              <a:t>So the same code goes here, and to run through this is we're</a:t>
            </a:r>
          </a:p>
          <a:p>
            <a:r>
              <a:rPr lang="en-US" dirty="0"/>
              <a:t>just turning it into a NumPy array.</a:t>
            </a:r>
          </a:p>
          <a:p>
            <a:r>
              <a:rPr lang="en-US" dirty="0"/>
              <a:t>So these are the vectors that we got back.</a:t>
            </a:r>
          </a:p>
          <a:p>
            <a:r>
              <a:rPr lang="en-US" dirty="0"/>
              <a:t>So these are the embeddings.</a:t>
            </a:r>
          </a:p>
          <a:p>
            <a:r>
              <a:rPr lang="en-US" dirty="0"/>
              <a:t>We create a new index, a vector index.</a:t>
            </a:r>
          </a:p>
          <a:p>
            <a:r>
              <a:rPr lang="en-US" dirty="0"/>
              <a:t>We insert the vectors into it and then we build</a:t>
            </a:r>
          </a:p>
          <a:p>
            <a:r>
              <a:rPr lang="en-US" dirty="0"/>
              <a:t>it and save it to file.</a:t>
            </a:r>
          </a:p>
          <a:p>
            <a:r>
              <a:rPr lang="en-US" dirty="0"/>
              <a:t>Now we have our vector search.</a:t>
            </a:r>
          </a:p>
          <a:p>
            <a:r>
              <a:rPr lang="en-US"/>
              <a:t> </a:t>
            </a:r>
          </a:p>
          <a:p>
            <a:r>
              <a:rPr lang="en-US" dirty="0"/>
              <a:t>Let's now define a function. Let's call this one search Andrew's article.</a:t>
            </a:r>
          </a:p>
          <a:p>
            <a:r>
              <a:rPr lang="en-US"/>
              <a:t> </a:t>
            </a:r>
          </a:p>
          <a:p>
            <a:r>
              <a:rPr lang="en-US" dirty="0"/>
              <a:t>And we give it a query and it will run</a:t>
            </a:r>
          </a:p>
          <a:p>
            <a:r>
              <a:rPr lang="en-US" dirty="0"/>
              <a:t>a search on this data set.</a:t>
            </a:r>
          </a:p>
          <a:p>
            <a:r>
              <a:rPr lang="en-US" dirty="0"/>
              <a:t>And to do that, these steps are exactly what we've</a:t>
            </a:r>
          </a:p>
          <a:p>
            <a:r>
              <a:rPr lang="en-US" dirty="0"/>
              <a:t>seen in the past, so we embed the query, we</a:t>
            </a:r>
          </a:p>
          <a:p>
            <a:r>
              <a:rPr lang="en-US" dirty="0"/>
              <a:t>do a vector search of the archive, so we compare the query</a:t>
            </a:r>
          </a:p>
          <a:p>
            <a:r>
              <a:rPr lang="en-US" dirty="0"/>
              <a:t>versus the embedding of every paragraph in the text, and</a:t>
            </a:r>
          </a:p>
          <a:p>
            <a:r>
              <a:rPr lang="en-US" dirty="0"/>
              <a:t>then we return the result.</a:t>
            </a:r>
          </a:p>
          <a:p>
            <a:r>
              <a:rPr lang="en-US"/>
              <a:t> </a:t>
            </a:r>
          </a:p>
          <a:p>
            <a:r>
              <a:rPr lang="en-US" dirty="0"/>
              <a:t>Now we can ask this search system a question, kind of like this,</a:t>
            </a:r>
          </a:p>
          <a:p>
            <a:r>
              <a:rPr lang="en-US" dirty="0"/>
              <a:t>are side projects a good idea when trying</a:t>
            </a:r>
          </a:p>
          <a:p>
            <a:r>
              <a:rPr lang="en-US" dirty="0"/>
              <a:t>to build a career in AI?</a:t>
            </a:r>
          </a:p>
          <a:p>
            <a:r>
              <a:rPr lang="en-US"/>
              <a:t> </a:t>
            </a:r>
          </a:p>
          <a:p>
            <a:r>
              <a:rPr lang="en-US" dirty="0"/>
              <a:t>So I wonder what Andrew would say about this.</a:t>
            </a:r>
          </a:p>
          <a:p>
            <a:r>
              <a:rPr lang="en-US" dirty="0"/>
              <a:t>And here we return the first result.</a:t>
            </a:r>
          </a:p>
          <a:p>
            <a:r>
              <a:rPr lang="en-US" dirty="0"/>
              <a:t>So this is a long paragraph, and it's the closest match to this question.</a:t>
            </a:r>
          </a:p>
          <a:p>
            <a:r>
              <a:rPr lang="en-US" dirty="0"/>
              <a:t>And if you look somewhere here, develop a side hustle,</a:t>
            </a:r>
          </a:p>
          <a:p>
            <a:r>
              <a:rPr lang="en-US" dirty="0"/>
              <a:t>even if you have a full-time job.</a:t>
            </a:r>
          </a:p>
          <a:p>
            <a:r>
              <a:rPr lang="en-US" dirty="0"/>
              <a:t>A fun project that may or not develop</a:t>
            </a:r>
          </a:p>
          <a:p>
            <a:r>
              <a:rPr lang="en-US" dirty="0"/>
              <a:t>into something bigger can stir the creative juices.</a:t>
            </a:r>
          </a:p>
          <a:p>
            <a:r>
              <a:rPr lang="en-US" dirty="0"/>
              <a:t>So that's the answer way in the center of this big text here.</a:t>
            </a:r>
          </a:p>
          <a:p>
            <a:r>
              <a:rPr lang="en-US"/>
              <a:t> </a:t>
            </a:r>
          </a:p>
          <a:p>
            <a:r>
              <a:rPr lang="en-US" dirty="0"/>
              <a:t>This is a great case for why we can use</a:t>
            </a:r>
          </a:p>
          <a:p>
            <a:r>
              <a:rPr lang="en-US" dirty="0"/>
              <a:t>a large language model to answer this. So we can give</a:t>
            </a:r>
          </a:p>
          <a:p>
            <a:r>
              <a:rPr lang="en-US" dirty="0"/>
              <a:t>it this and we have it extract that relevant piece of information</a:t>
            </a:r>
          </a:p>
          <a:p>
            <a:r>
              <a:rPr lang="en-US" dirty="0"/>
              <a:t>for us.</a:t>
            </a:r>
          </a:p>
          <a:p>
            <a:r>
              <a:rPr lang="en-US"/>
              <a:t> </a:t>
            </a:r>
          </a:p>
          <a:p>
            <a:r>
              <a:rPr lang="en-US" dirty="0"/>
              <a:t>So let's do that next.</a:t>
            </a:r>
          </a:p>
          <a:p>
            <a:r>
              <a:rPr lang="en-US"/>
              <a:t> </a:t>
            </a:r>
          </a:p>
          <a:p>
            <a:r>
              <a:rPr lang="en-US" dirty="0"/>
              <a:t>So instead of searching, we want to define</a:t>
            </a:r>
          </a:p>
          <a:p>
            <a:r>
              <a:rPr lang="en-US" dirty="0"/>
              <a:t>a new function that says, "ask_andrews_article", and here</a:t>
            </a:r>
          </a:p>
          <a:p>
            <a:r>
              <a:rPr lang="en-US" dirty="0"/>
              <a:t>we give it a question and let's say "num_generations=1" so a few things to</a:t>
            </a:r>
          </a:p>
          <a:p>
            <a:r>
              <a:rPr lang="en-US" dirty="0"/>
              <a:t>do here so the first step before we do anything we will</a:t>
            </a:r>
          </a:p>
          <a:p>
            <a:r>
              <a:rPr lang="en-US" dirty="0"/>
              <a:t>search so we will get to that relevant context from from the</a:t>
            </a:r>
          </a:p>
          <a:p>
            <a:r>
              <a:rPr lang="en-US" dirty="0"/>
              <a:t>article we can get the top result and</a:t>
            </a:r>
          </a:p>
          <a:p>
            <a:r>
              <a:rPr lang="en-US" dirty="0"/>
              <a:t>this is a design choice for you do you want to inject</a:t>
            </a:r>
          </a:p>
          <a:p>
            <a:r>
              <a:rPr lang="en-US" dirty="0"/>
              <a:t>one result in the prompt 2 or 3, but we'll use 1 because that's the</a:t>
            </a:r>
          </a:p>
          <a:p>
            <a:r>
              <a:rPr lang="en-US" dirty="0"/>
              <a:t>simplest thing to do here.</a:t>
            </a:r>
          </a:p>
          <a:p>
            <a:r>
              <a:rPr lang="en-US"/>
              <a:t> </a:t>
            </a:r>
          </a:p>
          <a:p>
            <a:r>
              <a:rPr lang="en-US" dirty="0"/>
              <a:t>The prompt that we can use can look like this.</a:t>
            </a:r>
          </a:p>
          <a:p>
            <a:r>
              <a:rPr lang="en-US" dirty="0"/>
              <a:t>So excerpt from an article titled, How to Build a Career</a:t>
            </a:r>
          </a:p>
          <a:p>
            <a:r>
              <a:rPr lang="en-US" dirty="0"/>
              <a:t>in AI by Andrew Ang. So this is a general prompt engineering tip</a:t>
            </a:r>
          </a:p>
          <a:p>
            <a:r>
              <a:rPr lang="en-US" dirty="0"/>
              <a:t>that the more context we provide for the model,</a:t>
            </a:r>
          </a:p>
          <a:p>
            <a:r>
              <a:rPr lang="en-US" dirty="0"/>
              <a:t>the more it's able to tackle the task better.</a:t>
            </a:r>
          </a:p>
          <a:p>
            <a:r>
              <a:rPr lang="en-US"/>
              <a:t> </a:t>
            </a:r>
          </a:p>
          <a:p>
            <a:r>
              <a:rPr lang="en-US" dirty="0"/>
              <a:t>Then in here, we will inject the context that we received.</a:t>
            </a:r>
          </a:p>
          <a:p>
            <a:r>
              <a:rPr lang="en-US" dirty="0"/>
              <a:t>So this is the paragraph from the article.</a:t>
            </a:r>
          </a:p>
          <a:p>
            <a:r>
              <a:rPr lang="en-US" dirty="0"/>
              <a:t>And then we pose the question to it.</a:t>
            </a:r>
          </a:p>
          <a:p>
            <a:r>
              <a:rPr lang="en-US" dirty="0"/>
              <a:t>And we give the instruction or command to the model to say,</a:t>
            </a:r>
          </a:p>
          <a:p>
            <a:r>
              <a:rPr lang="en-US" dirty="0"/>
              <a:t>extract the answer from the text provided.</a:t>
            </a:r>
          </a:p>
          <a:p>
            <a:r>
              <a:rPr lang="en-US" dirty="0"/>
              <a:t>And if it's not there, tell us that it's not available.</a:t>
            </a:r>
          </a:p>
          <a:p>
            <a:r>
              <a:rPr lang="en-US"/>
              <a:t> </a:t>
            </a:r>
          </a:p>
          <a:p>
            <a:r>
              <a:rPr lang="en-US" dirty="0"/>
              <a:t>That we then say, prediction that we need</a:t>
            </a:r>
          </a:p>
          <a:p>
            <a:r>
              <a:rPr lang="en-US" dirty="0"/>
              <a:t>to send to the model.</a:t>
            </a:r>
          </a:p>
          <a:p>
            <a:r>
              <a:rPr lang="en-US"/>
              <a:t> </a:t>
            </a:r>
          </a:p>
          <a:p>
            <a:r>
              <a:rPr lang="en-US" dirty="0"/>
              <a:t>Now that we have our prompt, we say "co.generate", "prompt=prompt", "max_tokens",</a:t>
            </a:r>
          </a:p>
          <a:p>
            <a:r>
              <a:rPr lang="en-US" dirty="0"/>
              <a:t>let's say 70.</a:t>
            </a:r>
          </a:p>
          <a:p>
            <a:r>
              <a:rPr lang="en-US"/>
              <a:t> </a:t>
            </a:r>
          </a:p>
          <a:p>
            <a:r>
              <a:rPr lang="en-US" dirty="0"/>
              <a:t>Some of these tend to be on the longer model.</a:t>
            </a:r>
          </a:p>
          <a:p>
            <a:r>
              <a:rPr lang="en-US" dirty="0"/>
              <a:t>We want to use a model that we call command nightly.</a:t>
            </a:r>
          </a:p>
          <a:p>
            <a:r>
              <a:rPr lang="en-US" dirty="0"/>
              <a:t>This is the generation model from Cohere that</a:t>
            </a:r>
          </a:p>
          <a:p>
            <a:r>
              <a:rPr lang="en-US" dirty="0"/>
              <a:t>is most rapidly updated.</a:t>
            </a:r>
          </a:p>
          <a:p>
            <a:r>
              <a:rPr lang="en-US" dirty="0"/>
              <a:t>So if you're using command nightly, you're using the latest models</a:t>
            </a:r>
          </a:p>
          <a:p>
            <a:r>
              <a:rPr lang="en-US" dirty="0"/>
              <a:t>that are available on the platform.</a:t>
            </a:r>
          </a:p>
          <a:p>
            <a:r>
              <a:rPr lang="en-US" dirty="0"/>
              <a:t>So this tends to be some experimental models,</a:t>
            </a:r>
          </a:p>
          <a:p>
            <a:r>
              <a:rPr lang="en-US" dirty="0"/>
              <a:t>but they're the latest and generally greatest.</a:t>
            </a:r>
          </a:p>
          <a:p>
            <a:r>
              <a:rPr lang="en-US"/>
              <a:t> </a:t>
            </a:r>
          </a:p>
          <a:p>
            <a:r>
              <a:rPr lang="en-US" dirty="0"/>
              <a:t>So we can stop here. We're not using Gnome Generations yet, but</a:t>
            </a:r>
          </a:p>
          <a:p>
            <a:r>
              <a:rPr lang="en-US" dirty="0"/>
              <a:t>we can use that later.</a:t>
            </a:r>
          </a:p>
          <a:p>
            <a:r>
              <a:rPr lang="en-US"/>
              <a:t> </a:t>
            </a:r>
          </a:p>
          <a:p>
            <a:r>
              <a:rPr lang="en-US" dirty="0"/>
              <a:t>Then we will return "prediction.generations".</a:t>
            </a:r>
          </a:p>
          <a:p>
            <a:r>
              <a:rPr lang="en-US"/>
              <a:t> </a:t>
            </a:r>
          </a:p>
          <a:p>
            <a:r>
              <a:rPr lang="en-US" dirty="0"/>
              <a:t>That is our code.</a:t>
            </a:r>
          </a:p>
          <a:p>
            <a:r>
              <a:rPr lang="en-US"/>
              <a:t> </a:t>
            </a:r>
          </a:p>
          <a:p>
            <a:r>
              <a:rPr lang="en-US" dirty="0"/>
              <a:t>And now, exactly this question, let's pose it here.</a:t>
            </a:r>
          </a:p>
          <a:p>
            <a:r>
              <a:rPr lang="en-US" dirty="0"/>
              <a:t>And instead of this being a search exercise,</a:t>
            </a:r>
          </a:p>
          <a:p>
            <a:r>
              <a:rPr lang="en-US" dirty="0"/>
              <a:t>we want this to be a conversational exercise</a:t>
            </a:r>
          </a:p>
          <a:p>
            <a:r>
              <a:rPr lang="en-US" dirty="0"/>
              <a:t>informed by search and posed to a language model.</a:t>
            </a:r>
          </a:p>
          <a:p>
            <a:r>
              <a:rPr lang="en-US"/>
              <a:t> </a:t>
            </a:r>
          </a:p>
          <a:p>
            <a:r>
              <a:rPr lang="en-US" dirty="0"/>
              <a:t>And if we execute it, we get this answer.</a:t>
            </a:r>
          </a:p>
          <a:p>
            <a:r>
              <a:rPr lang="en-US" dirty="0"/>
              <a:t>Yes, side projects are a good idea when trying</a:t>
            </a:r>
          </a:p>
          <a:p>
            <a:r>
              <a:rPr lang="en-US" dirty="0"/>
              <a:t>to build a career in AI.</a:t>
            </a:r>
          </a:p>
          <a:p>
            <a:r>
              <a:rPr lang="en-US" dirty="0"/>
              <a:t>They can help you develop your skills and</a:t>
            </a:r>
          </a:p>
          <a:p>
            <a:r>
              <a:rPr lang="en-US" dirty="0"/>
              <a:t>knowledge and can also be a good way to network with other</a:t>
            </a:r>
          </a:p>
          <a:p>
            <a:r>
              <a:rPr lang="en-US" dirty="0"/>
              <a:t>people.</a:t>
            </a:r>
          </a:p>
          <a:p>
            <a:r>
              <a:rPr lang="en-US" dirty="0"/>
              <a:t>However, you should be careful not to create a conflict</a:t>
            </a:r>
          </a:p>
          <a:p>
            <a:r>
              <a:rPr lang="en-US" dirty="0"/>
              <a:t>with your employer and you should make sure that you're</a:t>
            </a:r>
          </a:p>
          <a:p>
            <a:r>
              <a:rPr lang="en-US" dirty="0"/>
              <a:t>not validating any and then we ran out of tokens here so</a:t>
            </a:r>
          </a:p>
          <a:p>
            <a:r>
              <a:rPr lang="en-US" dirty="0"/>
              <a:t>we can just increase the number of tokens</a:t>
            </a:r>
          </a:p>
          <a:p>
            <a:r>
              <a:rPr lang="en-US" dirty="0"/>
              <a:t>here if we want a longer answer.</a:t>
            </a:r>
          </a:p>
          <a:p>
            <a:r>
              <a:rPr lang="en-US"/>
              <a:t> </a:t>
            </a:r>
          </a:p>
          <a:p>
            <a:r>
              <a:rPr lang="en-US" dirty="0"/>
              <a:t>So this is a quick demo of how that works.</a:t>
            </a:r>
          </a:p>
          <a:p>
            <a:r>
              <a:rPr lang="en-US" dirty="0"/>
              <a:t>You can take it for a spin, ask it a few questions.</a:t>
            </a:r>
          </a:p>
          <a:p>
            <a:r>
              <a:rPr lang="en-US" dirty="0"/>
              <a:t>Some of these might need a little bit of prompt engineering,</a:t>
            </a:r>
          </a:p>
          <a:p>
            <a:r>
              <a:rPr lang="en-US" dirty="0"/>
              <a:t>but this is a high-level overview of some of these applications.</a:t>
            </a:r>
          </a:p>
          <a:p>
            <a:r>
              <a:rPr lang="en-US"/>
              <a:t> </a:t>
            </a:r>
          </a:p>
          <a:p>
            <a:r>
              <a:rPr lang="en-US" dirty="0"/>
              <a:t>There are a bunch of people who are doing</a:t>
            </a:r>
          </a:p>
          <a:p>
            <a:r>
              <a:rPr lang="en-US" dirty="0"/>
              <a:t>interesting things with things like this, with, for example,</a:t>
            </a:r>
          </a:p>
          <a:p>
            <a:r>
              <a:rPr lang="en-US" dirty="0"/>
              <a:t>ask the Lex Fridman podcast anything, and that does exactly this flow.</a:t>
            </a:r>
          </a:p>
          <a:p>
            <a:r>
              <a:rPr lang="en-US" dirty="0"/>
              <a:t>So semantic search against the transcripts</a:t>
            </a:r>
          </a:p>
          <a:p>
            <a:r>
              <a:rPr lang="en-US" dirty="0"/>
              <a:t>of the entire podcast.</a:t>
            </a:r>
          </a:p>
          <a:p>
            <a:r>
              <a:rPr lang="en-US" dirty="0"/>
              <a:t>Somebody did that with Andrew Huberman's podcast as well.</a:t>
            </a:r>
          </a:p>
          <a:p>
            <a:r>
              <a:rPr lang="en-US" dirty="0"/>
              <a:t>You see this with transcripts of YouTube videos,</a:t>
            </a:r>
          </a:p>
          <a:p>
            <a:r>
              <a:rPr lang="en-US" dirty="0"/>
              <a:t>of books as well.</a:t>
            </a:r>
          </a:p>
          <a:p>
            <a:r>
              <a:rPr lang="en-US"/>
              <a:t> </a:t>
            </a:r>
          </a:p>
          <a:p>
            <a:r>
              <a:rPr lang="en-US" dirty="0"/>
              <a:t>So this is a common thing that people</a:t>
            </a:r>
          </a:p>
          <a:p>
            <a:r>
              <a:rPr lang="en-US" dirty="0"/>
              <a:t>are building with large language models, and it's</a:t>
            </a:r>
          </a:p>
          <a:p>
            <a:r>
              <a:rPr lang="en-US" dirty="0"/>
              <a:t>usually powered by this one-two step of search and then generate and</a:t>
            </a:r>
          </a:p>
          <a:p>
            <a:r>
              <a:rPr lang="en-US" dirty="0"/>
              <a:t>you can throw a re-rank in there to improve the search component</a:t>
            </a:r>
          </a:p>
          <a:p>
            <a:r>
              <a:rPr lang="en-US" dirty="0"/>
              <a:t>as well.</a:t>
            </a:r>
          </a:p>
          <a:p>
            <a:r>
              <a:rPr lang="en-US"/>
              <a:t> </a:t>
            </a:r>
          </a:p>
          <a:p>
            <a:r>
              <a:rPr lang="en-US" dirty="0"/>
              <a:t>Feel free to pause here and try this for yourself,</a:t>
            </a:r>
          </a:p>
          <a:p>
            <a:r>
              <a:rPr lang="en-US" dirty="0"/>
              <a:t>run the code up until this point and</a:t>
            </a:r>
          </a:p>
          <a:p>
            <a:r>
              <a:rPr lang="en-US" dirty="0"/>
              <a:t>change the questions that you want to send the model or get</a:t>
            </a:r>
          </a:p>
          <a:p>
            <a:r>
              <a:rPr lang="en-US" dirty="0"/>
              <a:t>another data set that you're interested in.</a:t>
            </a:r>
          </a:p>
          <a:p>
            <a:r>
              <a:rPr lang="en-US"/>
              <a:t> </a:t>
            </a:r>
          </a:p>
          <a:p>
            <a:r>
              <a:rPr lang="en-US" dirty="0"/>
              <a:t>You don't always have to copy the code, this</a:t>
            </a:r>
          </a:p>
          <a:p>
            <a:r>
              <a:rPr lang="en-US" dirty="0"/>
              <a:t>is just a very quick example.</a:t>
            </a:r>
          </a:p>
          <a:p>
            <a:r>
              <a:rPr lang="en-US" dirty="0"/>
              <a:t>You can use tools like Llama Index and</a:t>
            </a:r>
          </a:p>
          <a:p>
            <a:r>
              <a:rPr lang="en-US" dirty="0" err="1"/>
              <a:t>LangChain</a:t>
            </a:r>
            <a:r>
              <a:rPr lang="en-US" dirty="0"/>
              <a:t> to import text from PDF, if you want to work</a:t>
            </a:r>
          </a:p>
          <a:p>
            <a:r>
              <a:rPr lang="en-US" dirty="0"/>
              <a:t>on a more industrial scale.</a:t>
            </a:r>
          </a:p>
          <a:p>
            <a:r>
              <a:rPr lang="en-US"/>
              <a:t> </a:t>
            </a:r>
          </a:p>
          <a:p>
            <a:r>
              <a:rPr lang="en-US" dirty="0"/>
              <a:t>So remember this "num_generations" parameter.</a:t>
            </a:r>
          </a:p>
          <a:p>
            <a:r>
              <a:rPr lang="en-US" dirty="0"/>
              <a:t>This is a cool tip when you're developing, and you want to test</a:t>
            </a:r>
          </a:p>
          <a:p>
            <a:r>
              <a:rPr lang="en-US" dirty="0"/>
              <a:t>out the behavior of the model on a</a:t>
            </a:r>
          </a:p>
          <a:p>
            <a:r>
              <a:rPr lang="en-US" dirty="0"/>
              <a:t>prompt multiple times in every time you hit the API. So</a:t>
            </a:r>
          </a:p>
          <a:p>
            <a:r>
              <a:rPr lang="en-US" dirty="0"/>
              <a:t>you can say, this is a parameter that we can pass to "code.generate". So we</a:t>
            </a:r>
          </a:p>
          <a:p>
            <a:r>
              <a:rPr lang="en-US" dirty="0"/>
              <a:t>can say "</a:t>
            </a:r>
            <a:r>
              <a:rPr lang="en-US" dirty="0" err="1"/>
              <a:t>num_generations</a:t>
            </a:r>
            <a:r>
              <a:rPr lang="en-US" dirty="0"/>
              <a:t>=</a:t>
            </a:r>
            <a:r>
              <a:rPr lang="en-US" dirty="0" err="1"/>
              <a:t>num_generations</a:t>
            </a:r>
            <a:r>
              <a:rPr lang="en-US" dirty="0"/>
              <a:t>".</a:t>
            </a:r>
          </a:p>
          <a:p>
            <a:r>
              <a:rPr lang="en-US"/>
              <a:t> </a:t>
            </a:r>
          </a:p>
          <a:p>
            <a:r>
              <a:rPr lang="en-US" dirty="0"/>
              <a:t>And then when we're asking the question here, we</a:t>
            </a:r>
          </a:p>
          <a:p>
            <a:r>
              <a:rPr lang="en-US" dirty="0"/>
              <a:t>can say "</a:t>
            </a:r>
            <a:r>
              <a:rPr lang="en-US" dirty="0" err="1"/>
              <a:t>num_generations</a:t>
            </a:r>
            <a:r>
              <a:rPr lang="en-US" dirty="0"/>
              <a:t>=3".</a:t>
            </a:r>
          </a:p>
          <a:p>
            <a:r>
              <a:rPr lang="en-US"/>
              <a:t> </a:t>
            </a:r>
          </a:p>
          <a:p>
            <a:r>
              <a:rPr lang="en-US" dirty="0"/>
              <a:t>And we don't want it necessarily to print this. We</a:t>
            </a:r>
          </a:p>
          <a:p>
            <a:r>
              <a:rPr lang="en-US" dirty="0"/>
              <a:t>want to print multiple.</a:t>
            </a:r>
          </a:p>
          <a:p>
            <a:r>
              <a:rPr lang="en-US"/>
              <a:t> </a:t>
            </a:r>
          </a:p>
          <a:p>
            <a:r>
              <a:rPr lang="en-US" dirty="0"/>
              <a:t>So what happens here is that this question</a:t>
            </a:r>
          </a:p>
          <a:p>
            <a:r>
              <a:rPr lang="en-US" dirty="0"/>
              <a:t>is going to be given to the language model.</a:t>
            </a:r>
          </a:p>
          <a:p>
            <a:r>
              <a:rPr lang="en-US" dirty="0"/>
              <a:t>And the language model is going to be asked to give us</a:t>
            </a:r>
          </a:p>
          <a:p>
            <a:r>
              <a:rPr lang="en-US" dirty="0"/>
              <a:t>three different generations at the same time, not just one.</a:t>
            </a:r>
          </a:p>
          <a:p>
            <a:r>
              <a:rPr lang="en-US" dirty="0"/>
              <a:t>So it runs them in like a batch.</a:t>
            </a:r>
          </a:p>
          <a:p>
            <a:r>
              <a:rPr lang="en-US"/>
              <a:t> </a:t>
            </a:r>
          </a:p>
          <a:p>
            <a:r>
              <a:rPr lang="en-US" dirty="0"/>
              <a:t>And then here we can say for gen in results, "print(gen)", gen</a:t>
            </a:r>
          </a:p>
          <a:p>
            <a:r>
              <a:rPr lang="en-US" dirty="0"/>
              <a:t>for generations, basically.</a:t>
            </a:r>
          </a:p>
          <a:p>
            <a:r>
              <a:rPr lang="en-US" dirty="0"/>
              <a:t>Print, this is just for us to see.</a:t>
            </a:r>
          </a:p>
          <a:p>
            <a:r>
              <a:rPr lang="en-US"/>
              <a:t> </a:t>
            </a:r>
          </a:p>
          <a:p>
            <a:r>
              <a:rPr lang="en-US" dirty="0"/>
              <a:t>Because when you debug model behavior, you want to have this</a:t>
            </a:r>
          </a:p>
          <a:p>
            <a:r>
              <a:rPr lang="en-US" dirty="0"/>
              <a:t>to be able to quickly see, OK, is the model answering</a:t>
            </a:r>
          </a:p>
          <a:p>
            <a:r>
              <a:rPr lang="en-US" dirty="0"/>
              <a:t>this question or responding to this prompt multiple</a:t>
            </a:r>
          </a:p>
          <a:p>
            <a:r>
              <a:rPr lang="en-US" dirty="0"/>
              <a:t>times correctly or not, without having to continue to</a:t>
            </a:r>
          </a:p>
          <a:p>
            <a:r>
              <a:rPr lang="en-US" dirty="0"/>
              <a:t>run it one after the other.</a:t>
            </a:r>
          </a:p>
          <a:p>
            <a:r>
              <a:rPr lang="en-US"/>
              <a:t> </a:t>
            </a:r>
          </a:p>
          <a:p>
            <a:r>
              <a:rPr lang="en-US" dirty="0"/>
              <a:t>You can see three or up to five, I think you can pass to this,</a:t>
            </a:r>
          </a:p>
          <a:p>
            <a:r>
              <a:rPr lang="en-US" dirty="0"/>
              <a:t>where this is a generation from the model</a:t>
            </a:r>
          </a:p>
          <a:p>
            <a:r>
              <a:rPr lang="en-US" dirty="0"/>
              <a:t>and this is a generation, and they're all in response to the same prompt.</a:t>
            </a:r>
          </a:p>
          <a:p>
            <a:r>
              <a:rPr lang="en-US"/>
              <a:t> </a:t>
            </a:r>
          </a:p>
          <a:p>
            <a:r>
              <a:rPr lang="en-US" dirty="0"/>
              <a:t>And that's one way for you to do prompt engineering</a:t>
            </a:r>
          </a:p>
          <a:p>
            <a:r>
              <a:rPr lang="en-US" dirty="0"/>
              <a:t>and get a sense of the model behavior</a:t>
            </a:r>
          </a:p>
          <a:p>
            <a:r>
              <a:rPr lang="en-US" dirty="0"/>
              <a:t>in response to the prompt that you're using</a:t>
            </a:r>
          </a:p>
          <a:p>
            <a:r>
              <a:rPr lang="en-US" dirty="0"/>
              <a:t>at a glance multiple times.</a:t>
            </a:r>
          </a:p>
          <a:p>
            <a:endParaRPr lang="en-US" dirty="0">
              <a:ea typeface="Calibri"/>
              <a:cs typeface="Calibri"/>
            </a:endParaRPr>
          </a:p>
        </p:txBody>
      </p:sp>
      <p:sp>
        <p:nvSpPr>
          <p:cNvPr id="4" name="Segnaposto numero diapositiva 3">
            <a:extLst>
              <a:ext uri="{FF2B5EF4-FFF2-40B4-BE49-F238E27FC236}">
                <a16:creationId xmlns:a16="http://schemas.microsoft.com/office/drawing/2014/main" id="{4921C9E1-3560-A058-1892-00F7BDFBAECB}"/>
              </a:ext>
            </a:extLst>
          </p:cNvPr>
          <p:cNvSpPr>
            <a:spLocks noGrp="1"/>
          </p:cNvSpPr>
          <p:nvPr>
            <p:ph type="sldNum" sz="quarter" idx="5"/>
          </p:nvPr>
        </p:nvSpPr>
        <p:spPr/>
        <p:txBody>
          <a:bodyPr/>
          <a:lstStyle/>
          <a:p>
            <a:fld id="{4D509F6B-938C-4261-886A-9127F41698B1}" type="slidenum">
              <a:t>17</a:t>
            </a:fld>
            <a:endParaRPr lang="it-IT"/>
          </a:p>
        </p:txBody>
      </p:sp>
    </p:spTree>
    <p:extLst>
      <p:ext uri="{BB962C8B-B14F-4D97-AF65-F5344CB8AC3E}">
        <p14:creationId xmlns:p14="http://schemas.microsoft.com/office/powerpoint/2010/main" val="1060076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613D8-7938-8564-ABDD-FBBD3662562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323AE2-75B4-874D-6C2F-946FBB55B9B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EFCD9CE-2D87-A80D-117A-C4A6487B76A0}"/>
              </a:ext>
            </a:extLst>
          </p:cNvPr>
          <p:cNvSpPr>
            <a:spLocks noGrp="1"/>
          </p:cNvSpPr>
          <p:nvPr>
            <p:ph type="body" idx="1"/>
          </p:nvPr>
        </p:nvSpPr>
        <p:spPr/>
        <p:txBody>
          <a:bodyPr/>
          <a:lstStyle/>
          <a:p>
            <a:r>
              <a:rPr lang="en-US"/>
              <a:t>Welcome to Lesson 4. I am very excited to show you one of my favorite methods called **</a:t>
            </a:r>
            <a:r>
              <a:rPr lang="en-US" err="1"/>
              <a:t>Rerank</a:t>
            </a:r>
            <a:r>
              <a:rPr lang="en-US"/>
              <a:t>**.</a:t>
            </a:r>
            <a:endParaRPr lang="it-IT"/>
          </a:p>
          <a:p>
            <a:r>
              <a:rPr lang="en-US" dirty="0"/>
              <a:t> </a:t>
            </a:r>
            <a:endParaRPr lang="en-US" dirty="0">
              <a:ea typeface="Calibri"/>
              <a:cs typeface="Calibri"/>
            </a:endParaRPr>
          </a:p>
          <a:p>
            <a:r>
              <a:rPr lang="en-US" dirty="0"/>
              <a:t>Now that you've learned keyword search and dense retrieval, </a:t>
            </a:r>
            <a:r>
              <a:rPr lang="en-US" dirty="0" err="1"/>
              <a:t>Rerank</a:t>
            </a:r>
            <a:r>
              <a:rPr lang="en-US" dirty="0"/>
              <a:t> is a way to improve them both. It is actually the second component of semantic search, in addition to dense retrieval.</a:t>
            </a:r>
            <a:endParaRPr lang="en-US" dirty="0">
              <a:ea typeface="Calibri"/>
              <a:cs typeface="Calibri"/>
            </a:endParaRPr>
          </a:p>
          <a:p>
            <a:r>
              <a:rPr lang="en-US" dirty="0"/>
              <a:t> </a:t>
            </a:r>
            <a:endParaRPr lang="en-US" dirty="0">
              <a:ea typeface="Calibri"/>
              <a:cs typeface="Calibri"/>
            </a:endParaRPr>
          </a:p>
          <a:p>
            <a:r>
              <a:rPr lang="en-US" dirty="0" err="1"/>
              <a:t>Rerank</a:t>
            </a:r>
            <a:r>
              <a:rPr lang="en-US" dirty="0"/>
              <a:t> allows a large language model to sort search results from best to worst based on how relevant they are to a given query.</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a:cs typeface="Calibri"/>
            </a:endParaRPr>
          </a:p>
          <a:p>
            <a:r>
              <a:rPr lang="en-US" dirty="0"/>
              <a:t> </a:t>
            </a:r>
            <a:endParaRPr lang="en-US" dirty="0">
              <a:ea typeface="Calibri"/>
              <a:cs typeface="Calibri"/>
            </a:endParaRPr>
          </a:p>
          <a:p>
            <a:r>
              <a:rPr lang="en-US" dirty="0"/>
              <a:t>### </a:t>
            </a:r>
            <a:r>
              <a:rPr lang="en-US" dirty="0" err="1"/>
              <a:t>Rerank</a:t>
            </a:r>
            <a:r>
              <a:rPr lang="en-US" dirty="0"/>
              <a:t> in Action</a:t>
            </a:r>
            <a:endParaRPr lang="en-US" dirty="0">
              <a:ea typeface="Calibri"/>
              <a:cs typeface="Calibri"/>
            </a:endParaRPr>
          </a:p>
          <a:p>
            <a:r>
              <a:rPr lang="en-US" dirty="0"/>
              <a:t> </a:t>
            </a:r>
            <a:endParaRPr lang="en-US" dirty="0">
              <a:ea typeface="Calibri"/>
              <a:cs typeface="Calibri"/>
            </a:endParaRPr>
          </a:p>
          <a:p>
            <a:r>
              <a:rPr lang="en-US" dirty="0"/>
              <a:t>We begin by performing a search using Dense Retrieval, as learned in the previous lesson.</a:t>
            </a:r>
            <a:endParaRPr lang="en-US" dirty="0">
              <a:ea typeface="Calibri"/>
              <a:cs typeface="Calibri"/>
            </a:endParaRPr>
          </a:p>
          <a:p>
            <a:r>
              <a:rPr lang="en-US" dirty="0"/>
              <a:t> </a:t>
            </a:r>
            <a:endParaRPr lang="en-US" dirty="0">
              <a:ea typeface="Calibri"/>
              <a:cs typeface="Calibri"/>
            </a:endParaRPr>
          </a:p>
          <a:p>
            <a:r>
              <a:rPr lang="en-US" dirty="0"/>
              <a:t>For example, consider the query:</a:t>
            </a:r>
            <a:endParaRPr lang="en-US" dirty="0">
              <a:ea typeface="Calibri"/>
              <a:cs typeface="Calibri"/>
            </a:endParaRPr>
          </a:p>
          <a:p>
            <a:r>
              <a:rPr lang="en-US" dirty="0"/>
              <a:t> </a:t>
            </a:r>
            <a:endParaRPr lang="en-US" dirty="0">
              <a:ea typeface="Calibri"/>
              <a:cs typeface="Calibri"/>
            </a:endParaRPr>
          </a:p>
          <a:p>
            <a:r>
              <a:rPr lang="en-US" dirty="0"/>
              <a:t>**“What is the capital of Canada?”**</a:t>
            </a:r>
            <a:endParaRPr lang="en-US" dirty="0">
              <a:ea typeface="Calibri"/>
              <a:cs typeface="Calibri"/>
            </a:endParaRPr>
          </a:p>
          <a:p>
            <a:r>
              <a:rPr lang="en-US" dirty="0"/>
              <a:t> </a:t>
            </a:r>
            <a:endParaRPr lang="en-US" dirty="0">
              <a:ea typeface="Calibri"/>
              <a:cs typeface="Calibri"/>
            </a:endParaRPr>
          </a:p>
          <a:p>
            <a:r>
              <a:rPr lang="en-US" dirty="0"/>
              <a:t>Dense retrieval may return:</a:t>
            </a:r>
            <a:endParaRPr lang="en-US" dirty="0">
              <a:ea typeface="Calibri"/>
              <a:cs typeface="Calibri"/>
            </a:endParaRPr>
          </a:p>
          <a:p>
            <a:r>
              <a:rPr lang="en-US" dirty="0"/>
              <a:t> </a:t>
            </a:r>
            <a:endParaRPr lang="en-US" dirty="0">
              <a:ea typeface="Calibri"/>
              <a:cs typeface="Calibri"/>
            </a:endParaRPr>
          </a:p>
          <a:p>
            <a:r>
              <a:rPr lang="en-US" dirty="0"/>
              <a:t>* Ottawa (correct)</a:t>
            </a:r>
            <a:endParaRPr lang="en-US" dirty="0">
              <a:ea typeface="Calibri"/>
              <a:cs typeface="Calibri"/>
            </a:endParaRPr>
          </a:p>
          <a:p>
            <a:r>
              <a:rPr lang="en-US" dirty="0"/>
              <a:t>* Toronto</a:t>
            </a:r>
            <a:endParaRPr lang="en-US" dirty="0">
              <a:ea typeface="Calibri"/>
              <a:cs typeface="Calibri"/>
            </a:endParaRPr>
          </a:p>
          <a:p>
            <a:r>
              <a:rPr lang="en-US" dirty="0"/>
              <a:t>* Quebec City</a:t>
            </a:r>
            <a:endParaRPr lang="en-US" dirty="0">
              <a:ea typeface="Calibri"/>
              <a:cs typeface="Calibri"/>
            </a:endParaRPr>
          </a:p>
          <a:p>
            <a:r>
              <a:rPr lang="en-US" dirty="0"/>
              <a:t> </a:t>
            </a:r>
            <a:endParaRPr lang="en-US" dirty="0">
              <a:ea typeface="Calibri"/>
              <a:cs typeface="Calibri"/>
            </a:endParaRPr>
          </a:p>
          <a:p>
            <a:r>
              <a:rPr lang="en-US" dirty="0"/>
              <a:t>Why does this happen?</a:t>
            </a:r>
          </a:p>
          <a:p>
            <a:r>
              <a:rPr lang="en-US" dirty="0"/>
              <a:t> </a:t>
            </a:r>
            <a:endParaRPr lang="en-US" dirty="0">
              <a:ea typeface="Calibri"/>
              <a:cs typeface="Calibri"/>
            </a:endParaRPr>
          </a:p>
          <a:p>
            <a:r>
              <a:rPr lang="en-US" dirty="0"/>
              <a:t>Dense retrieval retrieves the most semantically similar sentences to the query. However, similarity does not always mean correctness. A sentence may be very close in meaning but still not answer the question correctly.</a:t>
            </a:r>
          </a:p>
          <a:p>
            <a:r>
              <a:rPr lang="en-US" dirty="0"/>
              <a:t> </a:t>
            </a:r>
            <a:endParaRPr lang="en-US" dirty="0">
              <a:ea typeface="Calibri"/>
              <a:cs typeface="Calibri"/>
            </a:endParaRPr>
          </a:p>
          <a:p>
            <a:r>
              <a:rPr lang="en-US" dirty="0"/>
              <a:t>For example, possible responses could include:</a:t>
            </a:r>
          </a:p>
          <a:p>
            <a:r>
              <a:rPr lang="en-US" dirty="0"/>
              <a:t> </a:t>
            </a:r>
            <a:endParaRPr lang="en-US" dirty="0">
              <a:ea typeface="Calibri"/>
              <a:cs typeface="Calibri"/>
            </a:endParaRPr>
          </a:p>
          <a:p>
            <a:r>
              <a:rPr lang="en-US" dirty="0"/>
              <a:t>* The capital of Canada is Ottawa. (Correct)</a:t>
            </a:r>
          </a:p>
          <a:p>
            <a:r>
              <a:rPr lang="en-US" dirty="0"/>
              <a:t>* Toronto is in Canada. (True but irrelevant)</a:t>
            </a:r>
          </a:p>
          <a:p>
            <a:r>
              <a:rPr lang="en-US" dirty="0"/>
              <a:t>* The capital of France is Paris. (True but wrong country)</a:t>
            </a:r>
          </a:p>
          <a:p>
            <a:r>
              <a:rPr lang="en-US" dirty="0"/>
              <a:t>* The capital of Canada is Sydney. (False)</a:t>
            </a:r>
          </a:p>
          <a:p>
            <a:r>
              <a:rPr lang="en-US" dirty="0"/>
              <a:t>* The capital of Ontario is Toronto. (True but wrong level)</a:t>
            </a:r>
          </a:p>
          <a:p>
            <a:r>
              <a:rPr lang="en-US" dirty="0"/>
              <a:t> </a:t>
            </a:r>
            <a:endParaRPr lang="en-US" dirty="0">
              <a:ea typeface="Calibri"/>
              <a:cs typeface="Calibri"/>
            </a:endParaRPr>
          </a:p>
          <a:p>
            <a:r>
              <a:rPr lang="en-US" dirty="0"/>
              <a:t>Dense retrieval selects the sentences that are closest in embedding space. But the closest one might not be the correct answer.</a:t>
            </a:r>
          </a:p>
          <a:p>
            <a:r>
              <a:rPr lang="en-US" dirty="0"/>
              <a:t> </a:t>
            </a:r>
            <a:endParaRPr lang="en-US" dirty="0">
              <a:ea typeface="Calibri"/>
              <a:cs typeface="Calibri"/>
            </a:endParaRPr>
          </a:p>
          <a:p>
            <a:r>
              <a:rPr lang="en-US" dirty="0"/>
              <a:t>This is where **</a:t>
            </a:r>
            <a:r>
              <a:rPr lang="en-US" dirty="0" err="1"/>
              <a:t>Rerank</a:t>
            </a:r>
            <a:r>
              <a:rPr lang="en-US" dirty="0"/>
              <a:t>** comes into play.</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 </a:t>
            </a:r>
            <a:r>
              <a:rPr lang="en-US" dirty="0" err="1"/>
              <a:t>Rerank</a:t>
            </a:r>
            <a:r>
              <a:rPr lang="en-US" dirty="0"/>
              <a:t> Does</a:t>
            </a:r>
          </a:p>
          <a:p>
            <a:r>
              <a:rPr lang="en-US" dirty="0"/>
              <a:t> </a:t>
            </a:r>
            <a:endParaRPr lang="en-US" dirty="0">
              <a:ea typeface="Calibri"/>
              <a:cs typeface="Calibri"/>
            </a:endParaRPr>
          </a:p>
          <a:p>
            <a:r>
              <a:rPr lang="en-US" dirty="0" err="1"/>
              <a:t>Rerank</a:t>
            </a:r>
            <a:r>
              <a:rPr lang="en-US" dirty="0"/>
              <a:t> takes:</a:t>
            </a:r>
          </a:p>
          <a:p>
            <a:r>
              <a:rPr lang="en-US" dirty="0"/>
              <a:t> </a:t>
            </a:r>
            <a:endParaRPr lang="en-US" dirty="0">
              <a:ea typeface="Calibri"/>
              <a:cs typeface="Calibri"/>
            </a:endParaRPr>
          </a:p>
          <a:p>
            <a:r>
              <a:rPr lang="en-US" dirty="0"/>
              <a:t>* A query</a:t>
            </a:r>
          </a:p>
          <a:p>
            <a:r>
              <a:rPr lang="en-US" dirty="0"/>
              <a:t>* A set of candidate responses (from keyword search or dense retrieval)</a:t>
            </a:r>
          </a:p>
          <a:p>
            <a:r>
              <a:rPr lang="en-US" dirty="0"/>
              <a:t> </a:t>
            </a:r>
            <a:endParaRPr lang="en-US" dirty="0">
              <a:ea typeface="Calibri"/>
              <a:cs typeface="Calibri"/>
            </a:endParaRPr>
          </a:p>
          <a:p>
            <a:r>
              <a:rPr lang="en-US" dirty="0"/>
              <a:t>It assigns a **relevance score** to each query-response pair.</a:t>
            </a:r>
          </a:p>
          <a:p>
            <a:r>
              <a:rPr lang="en-US" dirty="0"/>
              <a:t> </a:t>
            </a:r>
            <a:endParaRPr lang="en-US" dirty="0">
              <a:ea typeface="Calibri"/>
              <a:cs typeface="Calibri"/>
            </a:endParaRPr>
          </a:p>
          <a:p>
            <a:r>
              <a:rPr lang="en-US" dirty="0"/>
              <a:t>The response with the highest relevance score is considered the best match.</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“The capital of Canada is Ottawa.” → Relevance: 0.90</a:t>
            </a:r>
          </a:p>
          <a:p>
            <a:r>
              <a:rPr lang="en-US" dirty="0"/>
              <a:t>* Other candidates → Lower scores</a:t>
            </a:r>
          </a:p>
          <a:p>
            <a:r>
              <a:rPr lang="en-US" dirty="0"/>
              <a:t> </a:t>
            </a:r>
            <a:endParaRPr lang="en-US" dirty="0">
              <a:ea typeface="Calibri"/>
              <a:cs typeface="Calibri"/>
            </a:endParaRPr>
          </a:p>
          <a:p>
            <a:r>
              <a:rPr lang="en-US" dirty="0" err="1"/>
              <a:t>Rerank</a:t>
            </a:r>
            <a:r>
              <a:rPr lang="en-US" dirty="0"/>
              <a:t> is trained using:</a:t>
            </a:r>
          </a:p>
          <a:p>
            <a:r>
              <a:rPr lang="en-US" dirty="0"/>
              <a:t> </a:t>
            </a:r>
            <a:endParaRPr lang="en-US" dirty="0">
              <a:ea typeface="Calibri"/>
              <a:cs typeface="Calibri"/>
            </a:endParaRPr>
          </a:p>
          <a:p>
            <a:r>
              <a:rPr lang="en-US" dirty="0"/>
              <a:t>* Positive query-response pairs (correct matches)</a:t>
            </a:r>
          </a:p>
          <a:p>
            <a:r>
              <a:rPr lang="en-US" dirty="0"/>
              <a:t>* Negative query-response pairs (incorrect matches)</a:t>
            </a:r>
          </a:p>
          <a:p>
            <a:r>
              <a:rPr lang="en-US" dirty="0"/>
              <a:t> </a:t>
            </a:r>
            <a:endParaRPr lang="en-US" dirty="0">
              <a:ea typeface="Calibri"/>
              <a:cs typeface="Calibri"/>
            </a:endParaRPr>
          </a:p>
          <a:p>
            <a:r>
              <a:rPr lang="en-US" dirty="0"/>
              <a:t>It learns to assign:</a:t>
            </a:r>
          </a:p>
          <a:p>
            <a:r>
              <a:rPr lang="en-US" dirty="0"/>
              <a:t> </a:t>
            </a:r>
            <a:endParaRPr lang="en-US" dirty="0">
              <a:ea typeface="Calibri"/>
              <a:cs typeface="Calibri"/>
            </a:endParaRPr>
          </a:p>
          <a:p>
            <a:r>
              <a:rPr lang="en-US" dirty="0"/>
              <a:t>* High scores to correct matches</a:t>
            </a:r>
          </a:p>
          <a:p>
            <a:r>
              <a:rPr lang="en-US" dirty="0"/>
              <a:t>* Low scores to irrelevant or incorrect matches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Keyword Search with </a:t>
            </a:r>
            <a:r>
              <a:rPr lang="en-US" dirty="0" err="1"/>
              <a:t>Rerank</a:t>
            </a:r>
            <a:endParaRPr lang="en-US" dirty="0"/>
          </a:p>
          <a:p>
            <a:r>
              <a:rPr lang="en-US" dirty="0"/>
              <a:t> </a:t>
            </a:r>
            <a:endParaRPr lang="en-US" dirty="0">
              <a:ea typeface="Calibri"/>
              <a:cs typeface="Calibri"/>
            </a:endParaRPr>
          </a:p>
          <a:p>
            <a:r>
              <a:rPr lang="en-US" dirty="0"/>
              <a:t>Keyword search may retrieve many documents that contain similar words but do not answer the question.</a:t>
            </a:r>
          </a:p>
          <a:p>
            <a:r>
              <a:rPr lang="en-US" dirty="0"/>
              <a:t> </a:t>
            </a:r>
            <a:endParaRPr lang="en-US" dirty="0">
              <a:ea typeface="Calibri"/>
              <a:cs typeface="Calibri"/>
            </a:endParaRPr>
          </a:p>
          <a:p>
            <a:r>
              <a:rPr lang="en-US" dirty="0"/>
              <a:t>If we retrieve many keyword results (for example, 500 documents), </a:t>
            </a:r>
            <a:r>
              <a:rPr lang="en-US" dirty="0" err="1"/>
              <a:t>Rerank</a:t>
            </a:r>
            <a:r>
              <a:rPr lang="en-US" dirty="0"/>
              <a:t> can:</a:t>
            </a:r>
          </a:p>
          <a:p>
            <a:r>
              <a:rPr lang="en-US" dirty="0"/>
              <a:t> </a:t>
            </a:r>
            <a:endParaRPr lang="en-US" dirty="0">
              <a:ea typeface="Calibri"/>
              <a:cs typeface="Calibri"/>
            </a:endParaRPr>
          </a:p>
          <a:p>
            <a:r>
              <a:rPr lang="en-US" dirty="0"/>
              <a:t>* Evaluate each document</a:t>
            </a:r>
          </a:p>
          <a:p>
            <a:r>
              <a:rPr lang="en-US" dirty="0"/>
              <a:t>* Score them by relevance</a:t>
            </a:r>
          </a:p>
          <a:p>
            <a:r>
              <a:rPr lang="en-US" dirty="0"/>
              <a:t>* Select the top-ranked answers</a:t>
            </a:r>
          </a:p>
          <a:p>
            <a:r>
              <a:rPr lang="en-US" dirty="0"/>
              <a:t> </a:t>
            </a:r>
            <a:endParaRPr lang="en-US" dirty="0">
              <a:ea typeface="Calibri"/>
              <a:cs typeface="Calibri"/>
            </a:endParaRPr>
          </a:p>
          <a:p>
            <a:r>
              <a:rPr lang="en-US" dirty="0"/>
              <a:t>This allows us to recover the correct answer even when keyword search alone fails.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Dense Retrieval with </a:t>
            </a:r>
            <a:r>
              <a:rPr lang="en-US" dirty="0" err="1"/>
              <a:t>Rerank</a:t>
            </a:r>
            <a:endParaRPr lang="en-US" dirty="0"/>
          </a:p>
          <a:p>
            <a:r>
              <a:rPr lang="en-US" dirty="0"/>
              <a:t> </a:t>
            </a:r>
            <a:endParaRPr lang="en-US" dirty="0">
              <a:ea typeface="Calibri"/>
              <a:cs typeface="Calibri"/>
            </a:endParaRPr>
          </a:p>
          <a:p>
            <a:r>
              <a:rPr lang="en-US" dirty="0"/>
              <a:t>Consider the query:</a:t>
            </a:r>
          </a:p>
          <a:p>
            <a:r>
              <a:rPr lang="en-US" dirty="0"/>
              <a:t> </a:t>
            </a:r>
            <a:endParaRPr lang="en-US" dirty="0">
              <a:ea typeface="Calibri"/>
              <a:cs typeface="Calibri"/>
            </a:endParaRPr>
          </a:p>
          <a:p>
            <a:r>
              <a:rPr lang="en-US" dirty="0"/>
              <a:t>**“Who is the tallest person in history?”**</a:t>
            </a:r>
          </a:p>
          <a:p>
            <a:r>
              <a:rPr lang="en-US" dirty="0"/>
              <a:t> </a:t>
            </a:r>
            <a:endParaRPr lang="en-US" dirty="0">
              <a:ea typeface="Calibri"/>
              <a:cs typeface="Calibri"/>
            </a:endParaRPr>
          </a:p>
          <a:p>
            <a:r>
              <a:rPr lang="en-US" dirty="0"/>
              <a:t>Dense retrieval may already retrieve relevant documents (e.g., Robert Wadlow).</a:t>
            </a:r>
          </a:p>
          <a:p>
            <a:r>
              <a:rPr lang="en-US" dirty="0"/>
              <a:t> </a:t>
            </a:r>
            <a:endParaRPr lang="en-US" dirty="0">
              <a:ea typeface="Calibri"/>
              <a:cs typeface="Calibri"/>
            </a:endParaRPr>
          </a:p>
          <a:p>
            <a:r>
              <a:rPr lang="en-US" dirty="0"/>
              <a:t>But </a:t>
            </a:r>
            <a:r>
              <a:rPr lang="en-US" dirty="0" err="1"/>
              <a:t>Rerank</a:t>
            </a:r>
            <a:r>
              <a:rPr lang="en-US" dirty="0"/>
              <a:t> can:</a:t>
            </a:r>
          </a:p>
          <a:p>
            <a:r>
              <a:rPr lang="en-US" dirty="0"/>
              <a:t> </a:t>
            </a:r>
            <a:endParaRPr lang="en-US" dirty="0">
              <a:ea typeface="Calibri"/>
              <a:cs typeface="Calibri"/>
            </a:endParaRPr>
          </a:p>
          <a:p>
            <a:r>
              <a:rPr lang="en-US" dirty="0"/>
              <a:t>* Score the candidates</a:t>
            </a:r>
          </a:p>
          <a:p>
            <a:r>
              <a:rPr lang="en-US" dirty="0"/>
              <a:t>* Ensure the most correct and precise answer appears at the top</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Robert Wadlow → Relevance: 0.97</a:t>
            </a:r>
          </a:p>
          <a:p>
            <a:r>
              <a:rPr lang="en-US" dirty="0"/>
              <a:t>* Other related articles → Lower scores</a:t>
            </a:r>
          </a:p>
          <a:p>
            <a:r>
              <a:rPr lang="en-US" dirty="0"/>
              <a:t> </a:t>
            </a:r>
            <a:endParaRPr lang="en-US" dirty="0">
              <a:ea typeface="Calibri"/>
              <a:cs typeface="Calibri"/>
            </a:endParaRPr>
          </a:p>
          <a:p>
            <a:r>
              <a:rPr lang="en-US" dirty="0" err="1"/>
              <a:t>Rerank</a:t>
            </a:r>
            <a:r>
              <a:rPr lang="en-US" dirty="0"/>
              <a:t> refines and improves the output of dense retrieval.</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Evaluating Search Systems</a:t>
            </a:r>
          </a:p>
          <a:p>
            <a:r>
              <a:rPr lang="en-US" dirty="0"/>
              <a:t> </a:t>
            </a:r>
            <a:endParaRPr lang="en-US" dirty="0">
              <a:ea typeface="Calibri"/>
              <a:cs typeface="Calibri"/>
            </a:endParaRPr>
          </a:p>
          <a:p>
            <a:r>
              <a:rPr lang="en-US" dirty="0"/>
              <a:t>Search systems can be evaluated using metrics such as:</a:t>
            </a:r>
          </a:p>
          <a:p>
            <a:r>
              <a:rPr lang="en-US" dirty="0"/>
              <a:t> </a:t>
            </a:r>
            <a:endParaRPr lang="en-US" dirty="0">
              <a:ea typeface="Calibri"/>
              <a:cs typeface="Calibri"/>
            </a:endParaRPr>
          </a:p>
          <a:p>
            <a:r>
              <a:rPr lang="en-US" dirty="0"/>
              <a:t>* **Mean Average Precision (MAP)**</a:t>
            </a:r>
          </a:p>
          <a:p>
            <a:r>
              <a:rPr lang="en-US" dirty="0"/>
              <a:t>* **Mean Reciprocal Rank (MRR)**</a:t>
            </a:r>
          </a:p>
          <a:p>
            <a:r>
              <a:rPr lang="en-US" dirty="0"/>
              <a:t>* **Normalized Discounted Cumulative Gain (NDCG)**</a:t>
            </a:r>
          </a:p>
          <a:p>
            <a:r>
              <a:rPr lang="en-US" dirty="0"/>
              <a:t> </a:t>
            </a:r>
            <a:endParaRPr lang="en-US" dirty="0">
              <a:ea typeface="Calibri"/>
              <a:cs typeface="Calibri"/>
            </a:endParaRPr>
          </a:p>
          <a:p>
            <a:r>
              <a:rPr lang="en-US" dirty="0"/>
              <a:t>To evaluate:</a:t>
            </a:r>
          </a:p>
          <a:p>
            <a:r>
              <a:rPr lang="en-US" dirty="0"/>
              <a:t> </a:t>
            </a:r>
            <a:endParaRPr lang="en-US" dirty="0">
              <a:ea typeface="Calibri"/>
              <a:cs typeface="Calibri"/>
            </a:endParaRPr>
          </a:p>
          <a:p>
            <a:r>
              <a:rPr lang="en-US" dirty="0"/>
              <a:t>* Create a test set with queries and correct answers</a:t>
            </a:r>
          </a:p>
          <a:p>
            <a:r>
              <a:rPr lang="en-US" dirty="0"/>
              <a:t>* Compare system outputs to ground truth</a:t>
            </a:r>
          </a:p>
          <a:p>
            <a:r>
              <a:rPr lang="en-US" dirty="0"/>
              <a:t>* Compute ranking-based metrics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What’s Next?</a:t>
            </a:r>
          </a:p>
          <a:p>
            <a:r>
              <a:rPr lang="en-US" dirty="0"/>
              <a:t> </a:t>
            </a:r>
            <a:endParaRPr lang="en-US" dirty="0">
              <a:ea typeface="Calibri"/>
              <a:cs typeface="Calibri"/>
            </a:endParaRPr>
          </a:p>
          <a:p>
            <a:r>
              <a:rPr lang="en-US" dirty="0"/>
              <a:t>Now that you know how to:</a:t>
            </a:r>
          </a:p>
          <a:p>
            <a:r>
              <a:rPr lang="en-US" dirty="0"/>
              <a:t> </a:t>
            </a:r>
            <a:endParaRPr lang="en-US" dirty="0">
              <a:ea typeface="Calibri"/>
              <a:cs typeface="Calibri"/>
            </a:endParaRPr>
          </a:p>
          <a:p>
            <a:r>
              <a:rPr lang="en-US" dirty="0"/>
              <a:t>* Retrieve documents (keyword search + dense retrieval)</a:t>
            </a:r>
          </a:p>
          <a:p>
            <a:r>
              <a:rPr lang="en-US" dirty="0"/>
              <a:t>* Improve ranking with </a:t>
            </a:r>
            <a:r>
              <a:rPr lang="en-US" dirty="0" err="1"/>
              <a:t>Rerank</a:t>
            </a:r>
            <a:endParaRPr lang="en-US" dirty="0"/>
          </a:p>
          <a:p>
            <a:r>
              <a:rPr lang="en-US" dirty="0"/>
              <a:t> </a:t>
            </a:r>
            <a:endParaRPr lang="en-US" dirty="0">
              <a:ea typeface="Calibri"/>
              <a:cs typeface="Calibri"/>
            </a:endParaRPr>
          </a:p>
          <a:p>
            <a:r>
              <a:rPr lang="en-US" dirty="0"/>
              <a:t>The next step is to combine:</a:t>
            </a:r>
          </a:p>
          <a:p>
            <a:r>
              <a:rPr lang="en-US" dirty="0"/>
              <a:t> </a:t>
            </a:r>
            <a:endParaRPr lang="en-US" dirty="0">
              <a:ea typeface="Calibri"/>
              <a:cs typeface="Calibri"/>
            </a:endParaRPr>
          </a:p>
          <a:p>
            <a:r>
              <a:rPr lang="en-US" dirty="0"/>
              <a:t>* A search system</a:t>
            </a:r>
          </a:p>
          <a:p>
            <a:r>
              <a:rPr lang="en-US" dirty="0"/>
              <a:t>* A generation model</a:t>
            </a:r>
          </a:p>
          <a:p>
            <a:r>
              <a:rPr lang="en-US" dirty="0"/>
              <a:t> </a:t>
            </a:r>
            <a:endParaRPr lang="en-US" dirty="0">
              <a:ea typeface="Calibri"/>
              <a:cs typeface="Calibri"/>
            </a:endParaRPr>
          </a:p>
          <a:p>
            <a:r>
              <a:rPr lang="en-US" dirty="0"/>
              <a:t>This allows the system to generate natural language answers, like a human would.</a:t>
            </a:r>
          </a:p>
          <a:p>
            <a:r>
              <a:rPr lang="en-US" dirty="0"/>
              <a:t> </a:t>
            </a:r>
            <a:endParaRPr lang="en-US" dirty="0">
              <a:ea typeface="Calibri"/>
              <a:cs typeface="Calibri"/>
            </a:endParaRPr>
          </a:p>
          <a:p>
            <a:r>
              <a:rPr lang="en-US" dirty="0"/>
              <a:t>---</a:t>
            </a:r>
          </a:p>
        </p:txBody>
      </p:sp>
      <p:sp>
        <p:nvSpPr>
          <p:cNvPr id="4" name="Segnaposto numero diapositiva 3">
            <a:extLst>
              <a:ext uri="{FF2B5EF4-FFF2-40B4-BE49-F238E27FC236}">
                <a16:creationId xmlns:a16="http://schemas.microsoft.com/office/drawing/2014/main" id="{3E2060A1-0375-7991-B953-EC66294B8FC8}"/>
              </a:ext>
            </a:extLst>
          </p:cNvPr>
          <p:cNvSpPr>
            <a:spLocks noGrp="1"/>
          </p:cNvSpPr>
          <p:nvPr>
            <p:ph type="sldNum" sz="quarter" idx="5"/>
          </p:nvPr>
        </p:nvSpPr>
        <p:spPr/>
        <p:txBody>
          <a:bodyPr/>
          <a:lstStyle/>
          <a:p>
            <a:fld id="{4D509F6B-938C-4261-886A-9127F41698B1}" type="slidenum">
              <a:t>18</a:t>
            </a:fld>
            <a:endParaRPr lang="it-IT"/>
          </a:p>
        </p:txBody>
      </p:sp>
    </p:spTree>
    <p:extLst>
      <p:ext uri="{BB962C8B-B14F-4D97-AF65-F5344CB8AC3E}">
        <p14:creationId xmlns:p14="http://schemas.microsoft.com/office/powerpoint/2010/main" val="3680467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DBCC-BF42-61D4-CAC6-6807055B5BA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2F3F844-7360-AF86-237C-7795061C459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247415F-830A-2944-50D9-EEC7EF57092A}"/>
              </a:ext>
            </a:extLst>
          </p:cNvPr>
          <p:cNvSpPr>
            <a:spLocks noGrp="1"/>
          </p:cNvSpPr>
          <p:nvPr>
            <p:ph type="body" idx="1"/>
          </p:nvPr>
        </p:nvSpPr>
        <p:spPr/>
        <p:txBody>
          <a:bodyPr/>
          <a:lstStyle/>
          <a:p>
            <a:r>
              <a:rPr lang="en-US"/>
              <a:t>Welcome to Lesson 4. I am very excited to show you one of my favorite methods called **</a:t>
            </a:r>
            <a:r>
              <a:rPr lang="en-US" err="1"/>
              <a:t>Rerank</a:t>
            </a:r>
            <a:r>
              <a:rPr lang="en-US"/>
              <a:t>**.</a:t>
            </a:r>
            <a:endParaRPr lang="it-IT"/>
          </a:p>
          <a:p>
            <a:r>
              <a:rPr lang="en-US" dirty="0"/>
              <a:t> </a:t>
            </a:r>
            <a:endParaRPr lang="en-US" dirty="0">
              <a:ea typeface="Calibri"/>
              <a:cs typeface="Calibri"/>
            </a:endParaRPr>
          </a:p>
          <a:p>
            <a:r>
              <a:rPr lang="en-US" dirty="0"/>
              <a:t>Now that you've learned keyword search and dense retrieval, </a:t>
            </a:r>
            <a:r>
              <a:rPr lang="en-US" dirty="0" err="1"/>
              <a:t>Rerank</a:t>
            </a:r>
            <a:r>
              <a:rPr lang="en-US" dirty="0"/>
              <a:t> is a way to improve them both. It is actually the second component of semantic search, in addition to dense retrieval.</a:t>
            </a:r>
            <a:endParaRPr lang="en-US" dirty="0">
              <a:ea typeface="Calibri"/>
              <a:cs typeface="Calibri"/>
            </a:endParaRPr>
          </a:p>
          <a:p>
            <a:r>
              <a:rPr lang="en-US" dirty="0"/>
              <a:t> </a:t>
            </a:r>
            <a:endParaRPr lang="en-US" dirty="0">
              <a:ea typeface="Calibri"/>
              <a:cs typeface="Calibri"/>
            </a:endParaRPr>
          </a:p>
          <a:p>
            <a:r>
              <a:rPr lang="en-US" dirty="0" err="1"/>
              <a:t>Rerank</a:t>
            </a:r>
            <a:r>
              <a:rPr lang="en-US" dirty="0"/>
              <a:t> allows a large language model to sort search results from best to worst based on how relevant they are to a given query.</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a:cs typeface="Calibri"/>
            </a:endParaRPr>
          </a:p>
          <a:p>
            <a:r>
              <a:rPr lang="en-US" dirty="0"/>
              <a:t> </a:t>
            </a:r>
            <a:endParaRPr lang="en-US" dirty="0">
              <a:ea typeface="Calibri"/>
              <a:cs typeface="Calibri"/>
            </a:endParaRPr>
          </a:p>
          <a:p>
            <a:r>
              <a:rPr lang="en-US" dirty="0"/>
              <a:t>### </a:t>
            </a:r>
            <a:r>
              <a:rPr lang="en-US" dirty="0" err="1"/>
              <a:t>Rerank</a:t>
            </a:r>
            <a:r>
              <a:rPr lang="en-US" dirty="0"/>
              <a:t> in Action</a:t>
            </a:r>
            <a:endParaRPr lang="en-US" dirty="0">
              <a:ea typeface="Calibri"/>
              <a:cs typeface="Calibri"/>
            </a:endParaRPr>
          </a:p>
          <a:p>
            <a:r>
              <a:rPr lang="en-US" dirty="0"/>
              <a:t> </a:t>
            </a:r>
            <a:endParaRPr lang="en-US" dirty="0">
              <a:ea typeface="Calibri"/>
              <a:cs typeface="Calibri"/>
            </a:endParaRPr>
          </a:p>
          <a:p>
            <a:r>
              <a:rPr lang="en-US" dirty="0"/>
              <a:t>We begin by performing a search using Dense Retrieval, as learned in the previous lesson.</a:t>
            </a:r>
            <a:endParaRPr lang="en-US" dirty="0">
              <a:ea typeface="Calibri"/>
              <a:cs typeface="Calibri"/>
            </a:endParaRPr>
          </a:p>
          <a:p>
            <a:r>
              <a:rPr lang="en-US" dirty="0"/>
              <a:t> </a:t>
            </a:r>
            <a:endParaRPr lang="en-US" dirty="0">
              <a:ea typeface="Calibri"/>
              <a:cs typeface="Calibri"/>
            </a:endParaRPr>
          </a:p>
          <a:p>
            <a:r>
              <a:rPr lang="en-US" dirty="0"/>
              <a:t>For example, consider the query:</a:t>
            </a:r>
            <a:endParaRPr lang="en-US" dirty="0">
              <a:ea typeface="Calibri"/>
              <a:cs typeface="Calibri"/>
            </a:endParaRPr>
          </a:p>
          <a:p>
            <a:r>
              <a:rPr lang="en-US" dirty="0"/>
              <a:t> </a:t>
            </a:r>
            <a:endParaRPr lang="en-US" dirty="0">
              <a:ea typeface="Calibri"/>
              <a:cs typeface="Calibri"/>
            </a:endParaRPr>
          </a:p>
          <a:p>
            <a:r>
              <a:rPr lang="en-US" dirty="0"/>
              <a:t>**“What is the capital of Canada?”**</a:t>
            </a:r>
            <a:endParaRPr lang="en-US" dirty="0">
              <a:ea typeface="Calibri"/>
              <a:cs typeface="Calibri"/>
            </a:endParaRPr>
          </a:p>
          <a:p>
            <a:r>
              <a:rPr lang="en-US" dirty="0"/>
              <a:t> </a:t>
            </a:r>
            <a:endParaRPr lang="en-US" dirty="0">
              <a:ea typeface="Calibri"/>
              <a:cs typeface="Calibri"/>
            </a:endParaRPr>
          </a:p>
          <a:p>
            <a:r>
              <a:rPr lang="en-US" dirty="0"/>
              <a:t>Dense retrieval may return:</a:t>
            </a:r>
            <a:endParaRPr lang="en-US" dirty="0">
              <a:ea typeface="Calibri"/>
              <a:cs typeface="Calibri"/>
            </a:endParaRPr>
          </a:p>
          <a:p>
            <a:r>
              <a:rPr lang="en-US" dirty="0"/>
              <a:t> </a:t>
            </a:r>
            <a:endParaRPr lang="en-US" dirty="0">
              <a:ea typeface="Calibri"/>
              <a:cs typeface="Calibri"/>
            </a:endParaRPr>
          </a:p>
          <a:p>
            <a:r>
              <a:rPr lang="en-US" dirty="0"/>
              <a:t>* Ottawa (correct)</a:t>
            </a:r>
            <a:endParaRPr lang="en-US" dirty="0">
              <a:ea typeface="Calibri"/>
              <a:cs typeface="Calibri"/>
            </a:endParaRPr>
          </a:p>
          <a:p>
            <a:r>
              <a:rPr lang="en-US" dirty="0"/>
              <a:t>* Toronto</a:t>
            </a:r>
            <a:endParaRPr lang="en-US" dirty="0">
              <a:ea typeface="Calibri"/>
              <a:cs typeface="Calibri"/>
            </a:endParaRPr>
          </a:p>
          <a:p>
            <a:r>
              <a:rPr lang="en-US" dirty="0"/>
              <a:t>* Quebec City</a:t>
            </a:r>
            <a:endParaRPr lang="en-US" dirty="0">
              <a:ea typeface="Calibri"/>
              <a:cs typeface="Calibri"/>
            </a:endParaRPr>
          </a:p>
          <a:p>
            <a:r>
              <a:rPr lang="en-US" dirty="0"/>
              <a:t> </a:t>
            </a:r>
            <a:endParaRPr lang="en-US" dirty="0">
              <a:ea typeface="Calibri"/>
              <a:cs typeface="Calibri"/>
            </a:endParaRPr>
          </a:p>
          <a:p>
            <a:r>
              <a:rPr lang="en-US" dirty="0"/>
              <a:t>Why does this happen?</a:t>
            </a:r>
          </a:p>
          <a:p>
            <a:r>
              <a:rPr lang="en-US" dirty="0"/>
              <a:t> </a:t>
            </a:r>
            <a:endParaRPr lang="en-US" dirty="0">
              <a:ea typeface="Calibri"/>
              <a:cs typeface="Calibri"/>
            </a:endParaRPr>
          </a:p>
          <a:p>
            <a:r>
              <a:rPr lang="en-US" dirty="0"/>
              <a:t>Dense retrieval retrieves the most semantically similar sentences to the query. However, similarity does not always mean correctness. A sentence may be very close in meaning but still not answer the question correctly.</a:t>
            </a:r>
          </a:p>
          <a:p>
            <a:r>
              <a:rPr lang="en-US" dirty="0"/>
              <a:t> </a:t>
            </a:r>
            <a:endParaRPr lang="en-US" dirty="0">
              <a:ea typeface="Calibri"/>
              <a:cs typeface="Calibri"/>
            </a:endParaRPr>
          </a:p>
          <a:p>
            <a:r>
              <a:rPr lang="en-US" dirty="0"/>
              <a:t>For example, possible responses could include:</a:t>
            </a:r>
          </a:p>
          <a:p>
            <a:r>
              <a:rPr lang="en-US" dirty="0"/>
              <a:t> </a:t>
            </a:r>
            <a:endParaRPr lang="en-US" dirty="0">
              <a:ea typeface="Calibri"/>
              <a:cs typeface="Calibri"/>
            </a:endParaRPr>
          </a:p>
          <a:p>
            <a:r>
              <a:rPr lang="en-US" dirty="0"/>
              <a:t>* The capital of Canada is Ottawa. (Correct)</a:t>
            </a:r>
          </a:p>
          <a:p>
            <a:r>
              <a:rPr lang="en-US" dirty="0"/>
              <a:t>* Toronto is in Canada. (True but irrelevant)</a:t>
            </a:r>
          </a:p>
          <a:p>
            <a:r>
              <a:rPr lang="en-US" dirty="0"/>
              <a:t>* The capital of France is Paris. (True but wrong country)</a:t>
            </a:r>
          </a:p>
          <a:p>
            <a:r>
              <a:rPr lang="en-US" dirty="0"/>
              <a:t>* The capital of Canada is Sydney. (False)</a:t>
            </a:r>
          </a:p>
          <a:p>
            <a:r>
              <a:rPr lang="en-US" dirty="0"/>
              <a:t>* The capital of Ontario is Toronto. (True but wrong level)</a:t>
            </a:r>
          </a:p>
          <a:p>
            <a:r>
              <a:rPr lang="en-US" dirty="0"/>
              <a:t> </a:t>
            </a:r>
            <a:endParaRPr lang="en-US" dirty="0">
              <a:ea typeface="Calibri"/>
              <a:cs typeface="Calibri"/>
            </a:endParaRPr>
          </a:p>
          <a:p>
            <a:r>
              <a:rPr lang="en-US" dirty="0"/>
              <a:t>Dense retrieval selects the sentences that are closest in embedding space. But the closest one might not be the correct answer.</a:t>
            </a:r>
          </a:p>
          <a:p>
            <a:r>
              <a:rPr lang="en-US" dirty="0"/>
              <a:t> </a:t>
            </a:r>
            <a:endParaRPr lang="en-US" dirty="0">
              <a:ea typeface="Calibri"/>
              <a:cs typeface="Calibri"/>
            </a:endParaRPr>
          </a:p>
          <a:p>
            <a:r>
              <a:rPr lang="en-US" dirty="0"/>
              <a:t>This is where **</a:t>
            </a:r>
            <a:r>
              <a:rPr lang="en-US" dirty="0" err="1"/>
              <a:t>Rerank</a:t>
            </a:r>
            <a:r>
              <a:rPr lang="en-US" dirty="0"/>
              <a:t>** comes into play.</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 </a:t>
            </a:r>
            <a:r>
              <a:rPr lang="en-US" dirty="0" err="1"/>
              <a:t>Rerank</a:t>
            </a:r>
            <a:r>
              <a:rPr lang="en-US" dirty="0"/>
              <a:t> Does</a:t>
            </a:r>
          </a:p>
          <a:p>
            <a:r>
              <a:rPr lang="en-US" dirty="0"/>
              <a:t> </a:t>
            </a:r>
            <a:endParaRPr lang="en-US" dirty="0">
              <a:ea typeface="Calibri"/>
              <a:cs typeface="Calibri"/>
            </a:endParaRPr>
          </a:p>
          <a:p>
            <a:r>
              <a:rPr lang="en-US" dirty="0" err="1"/>
              <a:t>Rerank</a:t>
            </a:r>
            <a:r>
              <a:rPr lang="en-US" dirty="0"/>
              <a:t> takes:</a:t>
            </a:r>
          </a:p>
          <a:p>
            <a:r>
              <a:rPr lang="en-US" dirty="0"/>
              <a:t> </a:t>
            </a:r>
            <a:endParaRPr lang="en-US" dirty="0">
              <a:ea typeface="Calibri"/>
              <a:cs typeface="Calibri"/>
            </a:endParaRPr>
          </a:p>
          <a:p>
            <a:r>
              <a:rPr lang="en-US" dirty="0"/>
              <a:t>* A query</a:t>
            </a:r>
          </a:p>
          <a:p>
            <a:r>
              <a:rPr lang="en-US" dirty="0"/>
              <a:t>* A set of candidate responses (from keyword search or dense retrieval)</a:t>
            </a:r>
          </a:p>
          <a:p>
            <a:r>
              <a:rPr lang="en-US" dirty="0"/>
              <a:t> </a:t>
            </a:r>
            <a:endParaRPr lang="en-US" dirty="0">
              <a:ea typeface="Calibri"/>
              <a:cs typeface="Calibri"/>
            </a:endParaRPr>
          </a:p>
          <a:p>
            <a:r>
              <a:rPr lang="en-US" dirty="0"/>
              <a:t>It assigns a **relevance score** to each query-response pair.</a:t>
            </a:r>
          </a:p>
          <a:p>
            <a:r>
              <a:rPr lang="en-US" dirty="0"/>
              <a:t> </a:t>
            </a:r>
            <a:endParaRPr lang="en-US" dirty="0">
              <a:ea typeface="Calibri"/>
              <a:cs typeface="Calibri"/>
            </a:endParaRPr>
          </a:p>
          <a:p>
            <a:r>
              <a:rPr lang="en-US" dirty="0"/>
              <a:t>The response with the highest relevance score is considered the best match.</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“The capital of Canada is Ottawa.” → Relevance: 0.90</a:t>
            </a:r>
          </a:p>
          <a:p>
            <a:r>
              <a:rPr lang="en-US" dirty="0"/>
              <a:t>* Other candidates → Lower scores</a:t>
            </a:r>
          </a:p>
          <a:p>
            <a:r>
              <a:rPr lang="en-US" dirty="0"/>
              <a:t> </a:t>
            </a:r>
            <a:endParaRPr lang="en-US" dirty="0">
              <a:ea typeface="Calibri"/>
              <a:cs typeface="Calibri"/>
            </a:endParaRPr>
          </a:p>
          <a:p>
            <a:r>
              <a:rPr lang="en-US" dirty="0" err="1"/>
              <a:t>Rerank</a:t>
            </a:r>
            <a:r>
              <a:rPr lang="en-US" dirty="0"/>
              <a:t> is trained using:</a:t>
            </a:r>
          </a:p>
          <a:p>
            <a:r>
              <a:rPr lang="en-US" dirty="0"/>
              <a:t> </a:t>
            </a:r>
            <a:endParaRPr lang="en-US" dirty="0">
              <a:ea typeface="Calibri"/>
              <a:cs typeface="Calibri"/>
            </a:endParaRPr>
          </a:p>
          <a:p>
            <a:r>
              <a:rPr lang="en-US" dirty="0"/>
              <a:t>* Positive query-response pairs (correct matches)</a:t>
            </a:r>
          </a:p>
          <a:p>
            <a:r>
              <a:rPr lang="en-US" dirty="0"/>
              <a:t>* Negative query-response pairs (incorrect matches)</a:t>
            </a:r>
          </a:p>
          <a:p>
            <a:r>
              <a:rPr lang="en-US" dirty="0"/>
              <a:t> </a:t>
            </a:r>
            <a:endParaRPr lang="en-US" dirty="0">
              <a:ea typeface="Calibri"/>
              <a:cs typeface="Calibri"/>
            </a:endParaRPr>
          </a:p>
          <a:p>
            <a:r>
              <a:rPr lang="en-US" dirty="0"/>
              <a:t>It learns to assign:</a:t>
            </a:r>
          </a:p>
          <a:p>
            <a:r>
              <a:rPr lang="en-US" dirty="0"/>
              <a:t> </a:t>
            </a:r>
            <a:endParaRPr lang="en-US" dirty="0">
              <a:ea typeface="Calibri"/>
              <a:cs typeface="Calibri"/>
            </a:endParaRPr>
          </a:p>
          <a:p>
            <a:r>
              <a:rPr lang="en-US" dirty="0"/>
              <a:t>* High scores to correct matches</a:t>
            </a:r>
          </a:p>
          <a:p>
            <a:r>
              <a:rPr lang="en-US" dirty="0"/>
              <a:t>* Low scores to irrelevant or incorrect matches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Keyword Search with </a:t>
            </a:r>
            <a:r>
              <a:rPr lang="en-US" dirty="0" err="1"/>
              <a:t>Rerank</a:t>
            </a:r>
            <a:endParaRPr lang="en-US" dirty="0"/>
          </a:p>
          <a:p>
            <a:r>
              <a:rPr lang="en-US" dirty="0"/>
              <a:t> </a:t>
            </a:r>
            <a:endParaRPr lang="en-US" dirty="0">
              <a:ea typeface="Calibri"/>
              <a:cs typeface="Calibri"/>
            </a:endParaRPr>
          </a:p>
          <a:p>
            <a:r>
              <a:rPr lang="en-US" dirty="0"/>
              <a:t>Keyword search may retrieve many documents that contain similar words but do not answer the question.</a:t>
            </a:r>
          </a:p>
          <a:p>
            <a:r>
              <a:rPr lang="en-US" dirty="0"/>
              <a:t> </a:t>
            </a:r>
            <a:endParaRPr lang="en-US" dirty="0">
              <a:ea typeface="Calibri"/>
              <a:cs typeface="Calibri"/>
            </a:endParaRPr>
          </a:p>
          <a:p>
            <a:r>
              <a:rPr lang="en-US" dirty="0"/>
              <a:t>If we retrieve many keyword results (for example, 500 documents), </a:t>
            </a:r>
            <a:r>
              <a:rPr lang="en-US" dirty="0" err="1"/>
              <a:t>Rerank</a:t>
            </a:r>
            <a:r>
              <a:rPr lang="en-US" dirty="0"/>
              <a:t> can:</a:t>
            </a:r>
          </a:p>
          <a:p>
            <a:r>
              <a:rPr lang="en-US" dirty="0"/>
              <a:t> </a:t>
            </a:r>
            <a:endParaRPr lang="en-US" dirty="0">
              <a:ea typeface="Calibri"/>
              <a:cs typeface="Calibri"/>
            </a:endParaRPr>
          </a:p>
          <a:p>
            <a:r>
              <a:rPr lang="en-US" dirty="0"/>
              <a:t>* Evaluate each document</a:t>
            </a:r>
          </a:p>
          <a:p>
            <a:r>
              <a:rPr lang="en-US" dirty="0"/>
              <a:t>* Score them by relevance</a:t>
            </a:r>
          </a:p>
          <a:p>
            <a:r>
              <a:rPr lang="en-US" dirty="0"/>
              <a:t>* Select the top-ranked answers</a:t>
            </a:r>
          </a:p>
          <a:p>
            <a:r>
              <a:rPr lang="en-US" dirty="0"/>
              <a:t> </a:t>
            </a:r>
            <a:endParaRPr lang="en-US" dirty="0">
              <a:ea typeface="Calibri"/>
              <a:cs typeface="Calibri"/>
            </a:endParaRPr>
          </a:p>
          <a:p>
            <a:r>
              <a:rPr lang="en-US" dirty="0"/>
              <a:t>This allows us to recover the correct answer even when keyword search alone fails.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Dense Retrieval with </a:t>
            </a:r>
            <a:r>
              <a:rPr lang="en-US" dirty="0" err="1"/>
              <a:t>Rerank</a:t>
            </a:r>
            <a:endParaRPr lang="en-US" dirty="0"/>
          </a:p>
          <a:p>
            <a:r>
              <a:rPr lang="en-US" dirty="0"/>
              <a:t> </a:t>
            </a:r>
            <a:endParaRPr lang="en-US" dirty="0">
              <a:ea typeface="Calibri"/>
              <a:cs typeface="Calibri"/>
            </a:endParaRPr>
          </a:p>
          <a:p>
            <a:r>
              <a:rPr lang="en-US" dirty="0"/>
              <a:t>Consider the query:</a:t>
            </a:r>
          </a:p>
          <a:p>
            <a:r>
              <a:rPr lang="en-US" dirty="0"/>
              <a:t> </a:t>
            </a:r>
            <a:endParaRPr lang="en-US" dirty="0">
              <a:ea typeface="Calibri"/>
              <a:cs typeface="Calibri"/>
            </a:endParaRPr>
          </a:p>
          <a:p>
            <a:r>
              <a:rPr lang="en-US" dirty="0"/>
              <a:t>**“Who is the tallest person in history?”**</a:t>
            </a:r>
          </a:p>
          <a:p>
            <a:r>
              <a:rPr lang="en-US" dirty="0"/>
              <a:t> </a:t>
            </a:r>
            <a:endParaRPr lang="en-US" dirty="0">
              <a:ea typeface="Calibri"/>
              <a:cs typeface="Calibri"/>
            </a:endParaRPr>
          </a:p>
          <a:p>
            <a:r>
              <a:rPr lang="en-US" dirty="0"/>
              <a:t>Dense retrieval may already retrieve relevant documents (e.g., Robert Wadlow).</a:t>
            </a:r>
          </a:p>
          <a:p>
            <a:r>
              <a:rPr lang="en-US" dirty="0"/>
              <a:t> </a:t>
            </a:r>
            <a:endParaRPr lang="en-US" dirty="0">
              <a:ea typeface="Calibri"/>
              <a:cs typeface="Calibri"/>
            </a:endParaRPr>
          </a:p>
          <a:p>
            <a:r>
              <a:rPr lang="en-US" dirty="0"/>
              <a:t>But </a:t>
            </a:r>
            <a:r>
              <a:rPr lang="en-US" dirty="0" err="1"/>
              <a:t>Rerank</a:t>
            </a:r>
            <a:r>
              <a:rPr lang="en-US" dirty="0"/>
              <a:t> can:</a:t>
            </a:r>
          </a:p>
          <a:p>
            <a:r>
              <a:rPr lang="en-US" dirty="0"/>
              <a:t> </a:t>
            </a:r>
            <a:endParaRPr lang="en-US" dirty="0">
              <a:ea typeface="Calibri"/>
              <a:cs typeface="Calibri"/>
            </a:endParaRPr>
          </a:p>
          <a:p>
            <a:r>
              <a:rPr lang="en-US" dirty="0"/>
              <a:t>* Score the candidates</a:t>
            </a:r>
          </a:p>
          <a:p>
            <a:r>
              <a:rPr lang="en-US" dirty="0"/>
              <a:t>* Ensure the most correct and precise answer appears at the top</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Robert Wadlow → Relevance: 0.97</a:t>
            </a:r>
          </a:p>
          <a:p>
            <a:r>
              <a:rPr lang="en-US" dirty="0"/>
              <a:t>* Other related articles → Lower scores</a:t>
            </a:r>
          </a:p>
          <a:p>
            <a:r>
              <a:rPr lang="en-US" dirty="0"/>
              <a:t> </a:t>
            </a:r>
            <a:endParaRPr lang="en-US" dirty="0">
              <a:ea typeface="Calibri"/>
              <a:cs typeface="Calibri"/>
            </a:endParaRPr>
          </a:p>
          <a:p>
            <a:r>
              <a:rPr lang="en-US" dirty="0" err="1"/>
              <a:t>Rerank</a:t>
            </a:r>
            <a:r>
              <a:rPr lang="en-US" dirty="0"/>
              <a:t> refines and improves the output of dense retrieval.</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Evaluating Search Systems</a:t>
            </a:r>
          </a:p>
          <a:p>
            <a:r>
              <a:rPr lang="en-US" dirty="0"/>
              <a:t> </a:t>
            </a:r>
            <a:endParaRPr lang="en-US" dirty="0">
              <a:ea typeface="Calibri"/>
              <a:cs typeface="Calibri"/>
            </a:endParaRPr>
          </a:p>
          <a:p>
            <a:r>
              <a:rPr lang="en-US" dirty="0"/>
              <a:t>Search systems can be evaluated using metrics such as:</a:t>
            </a:r>
          </a:p>
          <a:p>
            <a:r>
              <a:rPr lang="en-US" dirty="0"/>
              <a:t> </a:t>
            </a:r>
            <a:endParaRPr lang="en-US" dirty="0">
              <a:ea typeface="Calibri"/>
              <a:cs typeface="Calibri"/>
            </a:endParaRPr>
          </a:p>
          <a:p>
            <a:r>
              <a:rPr lang="en-US" dirty="0"/>
              <a:t>* **Mean Average Precision (MAP)**</a:t>
            </a:r>
          </a:p>
          <a:p>
            <a:r>
              <a:rPr lang="en-US" dirty="0"/>
              <a:t>* **Mean Reciprocal Rank (MRR)**</a:t>
            </a:r>
          </a:p>
          <a:p>
            <a:r>
              <a:rPr lang="en-US" dirty="0"/>
              <a:t>* **Normalized Discounted Cumulative Gain (NDCG)**</a:t>
            </a:r>
          </a:p>
          <a:p>
            <a:r>
              <a:rPr lang="en-US" dirty="0"/>
              <a:t> </a:t>
            </a:r>
            <a:endParaRPr lang="en-US" dirty="0">
              <a:ea typeface="Calibri"/>
              <a:cs typeface="Calibri"/>
            </a:endParaRPr>
          </a:p>
          <a:p>
            <a:r>
              <a:rPr lang="en-US" dirty="0"/>
              <a:t>To evaluate:</a:t>
            </a:r>
          </a:p>
          <a:p>
            <a:r>
              <a:rPr lang="en-US" dirty="0"/>
              <a:t> </a:t>
            </a:r>
            <a:endParaRPr lang="en-US" dirty="0">
              <a:ea typeface="Calibri"/>
              <a:cs typeface="Calibri"/>
            </a:endParaRPr>
          </a:p>
          <a:p>
            <a:r>
              <a:rPr lang="en-US" dirty="0"/>
              <a:t>* Create a test set with queries and correct answers</a:t>
            </a:r>
          </a:p>
          <a:p>
            <a:r>
              <a:rPr lang="en-US" dirty="0"/>
              <a:t>* Compare system outputs to ground truth</a:t>
            </a:r>
          </a:p>
          <a:p>
            <a:r>
              <a:rPr lang="en-US" dirty="0"/>
              <a:t>* Compute ranking-based metrics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What’s Next?</a:t>
            </a:r>
          </a:p>
          <a:p>
            <a:r>
              <a:rPr lang="en-US" dirty="0"/>
              <a:t> </a:t>
            </a:r>
            <a:endParaRPr lang="en-US" dirty="0">
              <a:ea typeface="Calibri"/>
              <a:cs typeface="Calibri"/>
            </a:endParaRPr>
          </a:p>
          <a:p>
            <a:r>
              <a:rPr lang="en-US" dirty="0"/>
              <a:t>Now that you know how to:</a:t>
            </a:r>
          </a:p>
          <a:p>
            <a:r>
              <a:rPr lang="en-US" dirty="0"/>
              <a:t> </a:t>
            </a:r>
            <a:endParaRPr lang="en-US" dirty="0">
              <a:ea typeface="Calibri"/>
              <a:cs typeface="Calibri"/>
            </a:endParaRPr>
          </a:p>
          <a:p>
            <a:r>
              <a:rPr lang="en-US" dirty="0"/>
              <a:t>* Retrieve documents (keyword search + dense retrieval)</a:t>
            </a:r>
          </a:p>
          <a:p>
            <a:r>
              <a:rPr lang="en-US" dirty="0"/>
              <a:t>* Improve ranking with </a:t>
            </a:r>
            <a:r>
              <a:rPr lang="en-US" dirty="0" err="1"/>
              <a:t>Rerank</a:t>
            </a:r>
            <a:endParaRPr lang="en-US" dirty="0"/>
          </a:p>
          <a:p>
            <a:r>
              <a:rPr lang="en-US" dirty="0"/>
              <a:t> </a:t>
            </a:r>
            <a:endParaRPr lang="en-US" dirty="0">
              <a:ea typeface="Calibri"/>
              <a:cs typeface="Calibri"/>
            </a:endParaRPr>
          </a:p>
          <a:p>
            <a:r>
              <a:rPr lang="en-US" dirty="0"/>
              <a:t>The next step is to combine:</a:t>
            </a:r>
          </a:p>
          <a:p>
            <a:r>
              <a:rPr lang="en-US" dirty="0"/>
              <a:t> </a:t>
            </a:r>
            <a:endParaRPr lang="en-US" dirty="0">
              <a:ea typeface="Calibri"/>
              <a:cs typeface="Calibri"/>
            </a:endParaRPr>
          </a:p>
          <a:p>
            <a:r>
              <a:rPr lang="en-US" dirty="0"/>
              <a:t>* A search system</a:t>
            </a:r>
          </a:p>
          <a:p>
            <a:r>
              <a:rPr lang="en-US" dirty="0"/>
              <a:t>* A generation model</a:t>
            </a:r>
          </a:p>
          <a:p>
            <a:r>
              <a:rPr lang="en-US" dirty="0"/>
              <a:t> </a:t>
            </a:r>
            <a:endParaRPr lang="en-US" dirty="0">
              <a:ea typeface="Calibri"/>
              <a:cs typeface="Calibri"/>
            </a:endParaRPr>
          </a:p>
          <a:p>
            <a:r>
              <a:rPr lang="en-US" dirty="0"/>
              <a:t>This allows the system to generate natural language answers, like a human would.</a:t>
            </a:r>
          </a:p>
          <a:p>
            <a:r>
              <a:rPr lang="en-US" dirty="0"/>
              <a:t> </a:t>
            </a:r>
            <a:endParaRPr lang="en-US" dirty="0">
              <a:ea typeface="Calibri"/>
              <a:cs typeface="Calibri"/>
            </a:endParaRPr>
          </a:p>
          <a:p>
            <a:r>
              <a:rPr lang="en-US" dirty="0"/>
              <a:t>---</a:t>
            </a:r>
          </a:p>
        </p:txBody>
      </p:sp>
      <p:sp>
        <p:nvSpPr>
          <p:cNvPr id="4" name="Segnaposto numero diapositiva 3">
            <a:extLst>
              <a:ext uri="{FF2B5EF4-FFF2-40B4-BE49-F238E27FC236}">
                <a16:creationId xmlns:a16="http://schemas.microsoft.com/office/drawing/2014/main" id="{BCCE7C59-DD6E-CE35-C558-318F620C316D}"/>
              </a:ext>
            </a:extLst>
          </p:cNvPr>
          <p:cNvSpPr>
            <a:spLocks noGrp="1"/>
          </p:cNvSpPr>
          <p:nvPr>
            <p:ph type="sldNum" sz="quarter" idx="5"/>
          </p:nvPr>
        </p:nvSpPr>
        <p:spPr/>
        <p:txBody>
          <a:bodyPr/>
          <a:lstStyle/>
          <a:p>
            <a:fld id="{4D509F6B-938C-4261-886A-9127F41698B1}" type="slidenum">
              <a:t>19</a:t>
            </a:fld>
            <a:endParaRPr lang="it-IT"/>
          </a:p>
        </p:txBody>
      </p:sp>
    </p:spTree>
    <p:extLst>
      <p:ext uri="{BB962C8B-B14F-4D97-AF65-F5344CB8AC3E}">
        <p14:creationId xmlns:p14="http://schemas.microsoft.com/office/powerpoint/2010/main" val="195743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this lesson, you will learn how to use keyword search to answer questions using a database.</a:t>
            </a:r>
            <a:endParaRPr lang="it-IT" dirty="0"/>
          </a:p>
          <a:p>
            <a:r>
              <a:rPr lang="en-US" dirty="0"/>
              <a:t>Search is crucial to how we navigate the world. This includes search engines, but it also includes search within apps, such as when you search Spotify, YouTube, or Google Maps. Companies and organizations also need to use keyword search or other search methods to explore their internal documents.</a:t>
            </a:r>
            <a:endParaRPr lang="it-IT" dirty="0"/>
          </a:p>
          <a:p>
            <a:r>
              <a:rPr lang="en-US" dirty="0"/>
              <a:t>Keyword search is the method most commonly used to build search systems. Let’s look at how we can use a keyword search system and then see how language models can improve it.</a:t>
            </a:r>
            <a:endParaRPr lang="it-IT" dirty="0"/>
          </a:p>
          <a:p>
            <a:r>
              <a:rPr lang="en-US" dirty="0"/>
              <a:t>Let’s first understand keyword search conceptually.</a:t>
            </a:r>
            <a:endParaRPr lang="it-IT" dirty="0"/>
          </a:p>
          <a:p>
            <a:r>
              <a:rPr lang="en-US" dirty="0"/>
              <a:t>Suppose the query is: </a:t>
            </a:r>
            <a:r>
              <a:rPr lang="en-US" i="1" dirty="0"/>
              <a:t>What color is the grass?</a:t>
            </a:r>
            <a:endParaRPr lang="it-IT" dirty="0"/>
          </a:p>
          <a:p>
            <a:r>
              <a:rPr lang="en-US" dirty="0"/>
              <a:t>Imagine a small archive with five sentences:</a:t>
            </a:r>
            <a:endParaRPr lang="it-IT" dirty="0"/>
          </a:p>
          <a:p>
            <a:pPr marL="285750" indent="-285750">
              <a:buFont typeface="Arial"/>
              <a:buChar char="•"/>
            </a:pPr>
            <a:r>
              <a:rPr lang="en-US" dirty="0"/>
              <a:t>Tomorrow is Saturday.</a:t>
            </a:r>
            <a:endParaRPr lang="it-IT" dirty="0"/>
          </a:p>
          <a:p>
            <a:pPr marL="285750" indent="-285750">
              <a:buFont typeface="Arial"/>
              <a:buChar char="•"/>
            </a:pPr>
            <a:r>
              <a:rPr lang="en-US" dirty="0"/>
              <a:t>The grass is green.</a:t>
            </a:r>
            <a:endParaRPr lang="it-IT" dirty="0"/>
          </a:p>
          <a:p>
            <a:pPr marL="285750" indent="-285750">
              <a:buFont typeface="Arial"/>
              <a:buChar char="•"/>
            </a:pPr>
            <a:r>
              <a:rPr lang="en-US" dirty="0"/>
              <a:t>The capital of Canada is Ottawa.</a:t>
            </a:r>
            <a:endParaRPr lang="it-IT" dirty="0"/>
          </a:p>
          <a:p>
            <a:pPr marL="285750" indent="-285750">
              <a:buFont typeface="Arial"/>
              <a:buChar char="•"/>
            </a:pPr>
            <a:r>
              <a:rPr lang="en-US" dirty="0"/>
              <a:t>The sky is blue.</a:t>
            </a:r>
            <a:endParaRPr lang="it-IT" dirty="0"/>
          </a:p>
          <a:p>
            <a:pPr marL="285750" indent="-285750">
              <a:buFont typeface="Arial"/>
              <a:buChar char="•"/>
            </a:pPr>
            <a:r>
              <a:rPr lang="en-US" dirty="0"/>
              <a:t>A whale is a mammal.</a:t>
            </a:r>
            <a:endParaRPr lang="it-IT" dirty="0"/>
          </a:p>
          <a:p>
            <a:r>
              <a:rPr lang="en-US" dirty="0"/>
              <a:t>Keyword search works by counting how many words are shared between the query and each document. For example, the first sentence only shares the word “is.” The second sentence shares more relevant words, so it would likely rank higher.</a:t>
            </a:r>
            <a:endParaRPr lang="it-IT" dirty="0"/>
          </a:p>
          <a:p>
            <a:r>
              <a:rPr lang="en-US" dirty="0"/>
              <a:t>You can also inspect the dataset properties. Besides text and language, the database includes additional columns such as estimated page views. These can be used for filtering or sorting.</a:t>
            </a:r>
            <a:endParaRPr lang="it-IT" dirty="0"/>
          </a:p>
          <a:p>
            <a:r>
              <a:rPr lang="en-US" dirty="0"/>
              <a:t>However, keyword search may retrieve documents that match only partially.</a:t>
            </a:r>
            <a:endParaRPr lang="it-IT" dirty="0"/>
          </a:p>
          <a:p>
            <a:endParaRPr lang="it-IT" dirty="0"/>
          </a:p>
        </p:txBody>
      </p:sp>
      <p:sp>
        <p:nvSpPr>
          <p:cNvPr id="4" name="Segnaposto numero diapositiva 3"/>
          <p:cNvSpPr>
            <a:spLocks noGrp="1"/>
          </p:cNvSpPr>
          <p:nvPr>
            <p:ph type="sldNum" sz="quarter" idx="5"/>
          </p:nvPr>
        </p:nvSpPr>
        <p:spPr/>
        <p:txBody>
          <a:bodyPr/>
          <a:lstStyle/>
          <a:p>
            <a:fld id="{4D509F6B-938C-4261-886A-9127F41698B1}" type="slidenum">
              <a:t>2</a:t>
            </a:fld>
            <a:endParaRPr lang="it-IT"/>
          </a:p>
        </p:txBody>
      </p:sp>
    </p:spTree>
    <p:extLst>
      <p:ext uri="{BB962C8B-B14F-4D97-AF65-F5344CB8AC3E}">
        <p14:creationId xmlns:p14="http://schemas.microsoft.com/office/powerpoint/2010/main" val="1459242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57325-AD06-988F-3213-80D14865C5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27A3D2A-6343-5B2A-7E76-C02132738F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F31C3F1-3F65-585F-19B5-9F72051E6C95}"/>
              </a:ext>
            </a:extLst>
          </p:cNvPr>
          <p:cNvSpPr>
            <a:spLocks noGrp="1"/>
          </p:cNvSpPr>
          <p:nvPr>
            <p:ph type="body" idx="1"/>
          </p:nvPr>
        </p:nvSpPr>
        <p:spPr/>
        <p:txBody>
          <a:bodyPr/>
          <a:lstStyle/>
          <a:p>
            <a:r>
              <a:rPr lang="en-US"/>
              <a:t>Welcome to Lesson 4. I am very excited to show you one of my favorite methods called **</a:t>
            </a:r>
            <a:r>
              <a:rPr lang="en-US" err="1"/>
              <a:t>Rerank</a:t>
            </a:r>
            <a:r>
              <a:rPr lang="en-US"/>
              <a:t>**.</a:t>
            </a:r>
            <a:endParaRPr lang="it-IT"/>
          </a:p>
          <a:p>
            <a:r>
              <a:rPr lang="en-US" dirty="0"/>
              <a:t> </a:t>
            </a:r>
            <a:endParaRPr lang="en-US" dirty="0">
              <a:ea typeface="Calibri"/>
              <a:cs typeface="Calibri"/>
            </a:endParaRPr>
          </a:p>
          <a:p>
            <a:r>
              <a:rPr lang="en-US" dirty="0"/>
              <a:t>Now that you've learned keyword search and dense retrieval, </a:t>
            </a:r>
            <a:r>
              <a:rPr lang="en-US" dirty="0" err="1"/>
              <a:t>Rerank</a:t>
            </a:r>
            <a:r>
              <a:rPr lang="en-US" dirty="0"/>
              <a:t> is a way to improve them both. It is actually the second component of semantic search, in addition to dense retrieval.</a:t>
            </a:r>
            <a:endParaRPr lang="en-US" dirty="0">
              <a:ea typeface="Calibri"/>
              <a:cs typeface="Calibri"/>
            </a:endParaRPr>
          </a:p>
          <a:p>
            <a:r>
              <a:rPr lang="en-US" dirty="0"/>
              <a:t> </a:t>
            </a:r>
            <a:endParaRPr lang="en-US" dirty="0">
              <a:ea typeface="Calibri"/>
              <a:cs typeface="Calibri"/>
            </a:endParaRPr>
          </a:p>
          <a:p>
            <a:r>
              <a:rPr lang="en-US" dirty="0" err="1"/>
              <a:t>Rerank</a:t>
            </a:r>
            <a:r>
              <a:rPr lang="en-US" dirty="0"/>
              <a:t> allows a large language model to sort search results from best to worst based on how relevant they are to a given query.</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a:cs typeface="Calibri"/>
            </a:endParaRPr>
          </a:p>
          <a:p>
            <a:r>
              <a:rPr lang="en-US" dirty="0"/>
              <a:t> </a:t>
            </a:r>
            <a:endParaRPr lang="en-US" dirty="0">
              <a:ea typeface="Calibri"/>
              <a:cs typeface="Calibri"/>
            </a:endParaRPr>
          </a:p>
          <a:p>
            <a:r>
              <a:rPr lang="en-US" dirty="0"/>
              <a:t>### </a:t>
            </a:r>
            <a:r>
              <a:rPr lang="en-US" dirty="0" err="1"/>
              <a:t>Rerank</a:t>
            </a:r>
            <a:r>
              <a:rPr lang="en-US" dirty="0"/>
              <a:t> in Action</a:t>
            </a:r>
            <a:endParaRPr lang="en-US" dirty="0">
              <a:ea typeface="Calibri"/>
              <a:cs typeface="Calibri"/>
            </a:endParaRPr>
          </a:p>
          <a:p>
            <a:r>
              <a:rPr lang="en-US" dirty="0"/>
              <a:t> </a:t>
            </a:r>
            <a:endParaRPr lang="en-US" dirty="0">
              <a:ea typeface="Calibri"/>
              <a:cs typeface="Calibri"/>
            </a:endParaRPr>
          </a:p>
          <a:p>
            <a:r>
              <a:rPr lang="en-US" dirty="0"/>
              <a:t>We begin by performing a search using Dense Retrieval, as learned in the previous lesson.</a:t>
            </a:r>
            <a:endParaRPr lang="en-US" dirty="0">
              <a:ea typeface="Calibri"/>
              <a:cs typeface="Calibri"/>
            </a:endParaRPr>
          </a:p>
          <a:p>
            <a:r>
              <a:rPr lang="en-US" dirty="0"/>
              <a:t> </a:t>
            </a:r>
            <a:endParaRPr lang="en-US" dirty="0">
              <a:ea typeface="Calibri"/>
              <a:cs typeface="Calibri"/>
            </a:endParaRPr>
          </a:p>
          <a:p>
            <a:r>
              <a:rPr lang="en-US" dirty="0"/>
              <a:t>For example, consider the query:</a:t>
            </a:r>
            <a:endParaRPr lang="en-US" dirty="0">
              <a:ea typeface="Calibri"/>
              <a:cs typeface="Calibri"/>
            </a:endParaRPr>
          </a:p>
          <a:p>
            <a:r>
              <a:rPr lang="en-US" dirty="0"/>
              <a:t> </a:t>
            </a:r>
            <a:endParaRPr lang="en-US" dirty="0">
              <a:ea typeface="Calibri"/>
              <a:cs typeface="Calibri"/>
            </a:endParaRPr>
          </a:p>
          <a:p>
            <a:r>
              <a:rPr lang="en-US" dirty="0"/>
              <a:t>**“What is the capital of Canada?”**</a:t>
            </a:r>
            <a:endParaRPr lang="en-US" dirty="0">
              <a:ea typeface="Calibri"/>
              <a:cs typeface="Calibri"/>
            </a:endParaRPr>
          </a:p>
          <a:p>
            <a:r>
              <a:rPr lang="en-US" dirty="0"/>
              <a:t> </a:t>
            </a:r>
            <a:endParaRPr lang="en-US" dirty="0">
              <a:ea typeface="Calibri"/>
              <a:cs typeface="Calibri"/>
            </a:endParaRPr>
          </a:p>
          <a:p>
            <a:r>
              <a:rPr lang="en-US" dirty="0"/>
              <a:t>Dense retrieval may return:</a:t>
            </a:r>
            <a:endParaRPr lang="en-US" dirty="0">
              <a:ea typeface="Calibri"/>
              <a:cs typeface="Calibri"/>
            </a:endParaRPr>
          </a:p>
          <a:p>
            <a:r>
              <a:rPr lang="en-US" dirty="0"/>
              <a:t> </a:t>
            </a:r>
            <a:endParaRPr lang="en-US" dirty="0">
              <a:ea typeface="Calibri"/>
              <a:cs typeface="Calibri"/>
            </a:endParaRPr>
          </a:p>
          <a:p>
            <a:r>
              <a:rPr lang="en-US" dirty="0"/>
              <a:t>* Ottawa (correct)</a:t>
            </a:r>
            <a:endParaRPr lang="en-US" dirty="0">
              <a:ea typeface="Calibri"/>
              <a:cs typeface="Calibri"/>
            </a:endParaRPr>
          </a:p>
          <a:p>
            <a:r>
              <a:rPr lang="en-US" dirty="0"/>
              <a:t>* Toronto</a:t>
            </a:r>
            <a:endParaRPr lang="en-US" dirty="0">
              <a:ea typeface="Calibri"/>
              <a:cs typeface="Calibri"/>
            </a:endParaRPr>
          </a:p>
          <a:p>
            <a:r>
              <a:rPr lang="en-US" dirty="0"/>
              <a:t>* Quebec City</a:t>
            </a:r>
            <a:endParaRPr lang="en-US" dirty="0">
              <a:ea typeface="Calibri"/>
              <a:cs typeface="Calibri"/>
            </a:endParaRPr>
          </a:p>
          <a:p>
            <a:r>
              <a:rPr lang="en-US" dirty="0"/>
              <a:t> </a:t>
            </a:r>
            <a:endParaRPr lang="en-US" dirty="0">
              <a:ea typeface="Calibri"/>
              <a:cs typeface="Calibri"/>
            </a:endParaRPr>
          </a:p>
          <a:p>
            <a:r>
              <a:rPr lang="en-US" dirty="0"/>
              <a:t>Why does this happen?</a:t>
            </a:r>
          </a:p>
          <a:p>
            <a:r>
              <a:rPr lang="en-US" dirty="0"/>
              <a:t> </a:t>
            </a:r>
            <a:endParaRPr lang="en-US" dirty="0">
              <a:ea typeface="Calibri"/>
              <a:cs typeface="Calibri"/>
            </a:endParaRPr>
          </a:p>
          <a:p>
            <a:r>
              <a:rPr lang="en-US" dirty="0"/>
              <a:t>Dense retrieval retrieves the most semantically similar sentences to the query. However, similarity does not always mean correctness. A sentence may be very close in meaning but still not answer the question correctly.</a:t>
            </a:r>
          </a:p>
          <a:p>
            <a:r>
              <a:rPr lang="en-US" dirty="0"/>
              <a:t> </a:t>
            </a:r>
            <a:endParaRPr lang="en-US" dirty="0">
              <a:ea typeface="Calibri"/>
              <a:cs typeface="Calibri"/>
            </a:endParaRPr>
          </a:p>
          <a:p>
            <a:r>
              <a:rPr lang="en-US" dirty="0"/>
              <a:t>For example, possible responses could include:</a:t>
            </a:r>
          </a:p>
          <a:p>
            <a:r>
              <a:rPr lang="en-US" dirty="0"/>
              <a:t> </a:t>
            </a:r>
            <a:endParaRPr lang="en-US" dirty="0">
              <a:ea typeface="Calibri"/>
              <a:cs typeface="Calibri"/>
            </a:endParaRPr>
          </a:p>
          <a:p>
            <a:r>
              <a:rPr lang="en-US" dirty="0"/>
              <a:t>* The capital of Canada is Ottawa. (Correct)</a:t>
            </a:r>
          </a:p>
          <a:p>
            <a:r>
              <a:rPr lang="en-US" dirty="0"/>
              <a:t>* Toronto is in Canada. (True but irrelevant)</a:t>
            </a:r>
          </a:p>
          <a:p>
            <a:r>
              <a:rPr lang="en-US" dirty="0"/>
              <a:t>* The capital of France is Paris. (True but wrong country)</a:t>
            </a:r>
          </a:p>
          <a:p>
            <a:r>
              <a:rPr lang="en-US" dirty="0"/>
              <a:t>* The capital of Canada is Sydney. (False)</a:t>
            </a:r>
          </a:p>
          <a:p>
            <a:r>
              <a:rPr lang="en-US" dirty="0"/>
              <a:t>* The capital of Ontario is Toronto. (True but wrong level)</a:t>
            </a:r>
          </a:p>
          <a:p>
            <a:r>
              <a:rPr lang="en-US" dirty="0"/>
              <a:t> </a:t>
            </a:r>
            <a:endParaRPr lang="en-US" dirty="0">
              <a:ea typeface="Calibri"/>
              <a:cs typeface="Calibri"/>
            </a:endParaRPr>
          </a:p>
          <a:p>
            <a:r>
              <a:rPr lang="en-US" dirty="0"/>
              <a:t>Dense retrieval selects the sentences that are closest in embedding space. But the closest one might not be the correct answer.</a:t>
            </a:r>
          </a:p>
          <a:p>
            <a:r>
              <a:rPr lang="en-US" dirty="0"/>
              <a:t> </a:t>
            </a:r>
            <a:endParaRPr lang="en-US" dirty="0">
              <a:ea typeface="Calibri"/>
              <a:cs typeface="Calibri"/>
            </a:endParaRPr>
          </a:p>
          <a:p>
            <a:r>
              <a:rPr lang="en-US" dirty="0"/>
              <a:t>This is where **</a:t>
            </a:r>
            <a:r>
              <a:rPr lang="en-US" dirty="0" err="1"/>
              <a:t>Rerank</a:t>
            </a:r>
            <a:r>
              <a:rPr lang="en-US" dirty="0"/>
              <a:t>** comes into play.</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 </a:t>
            </a:r>
            <a:r>
              <a:rPr lang="en-US" dirty="0" err="1"/>
              <a:t>Rerank</a:t>
            </a:r>
            <a:r>
              <a:rPr lang="en-US" dirty="0"/>
              <a:t> Does</a:t>
            </a:r>
          </a:p>
          <a:p>
            <a:r>
              <a:rPr lang="en-US" dirty="0"/>
              <a:t> </a:t>
            </a:r>
            <a:endParaRPr lang="en-US" dirty="0">
              <a:ea typeface="Calibri"/>
              <a:cs typeface="Calibri"/>
            </a:endParaRPr>
          </a:p>
          <a:p>
            <a:r>
              <a:rPr lang="en-US" dirty="0" err="1"/>
              <a:t>Rerank</a:t>
            </a:r>
            <a:r>
              <a:rPr lang="en-US" dirty="0"/>
              <a:t> takes:</a:t>
            </a:r>
          </a:p>
          <a:p>
            <a:r>
              <a:rPr lang="en-US" dirty="0"/>
              <a:t> </a:t>
            </a:r>
            <a:endParaRPr lang="en-US" dirty="0">
              <a:ea typeface="Calibri"/>
              <a:cs typeface="Calibri"/>
            </a:endParaRPr>
          </a:p>
          <a:p>
            <a:r>
              <a:rPr lang="en-US" dirty="0"/>
              <a:t>* A query</a:t>
            </a:r>
          </a:p>
          <a:p>
            <a:r>
              <a:rPr lang="en-US" dirty="0"/>
              <a:t>* A set of candidate responses (from keyword search or dense retrieval)</a:t>
            </a:r>
          </a:p>
          <a:p>
            <a:r>
              <a:rPr lang="en-US" dirty="0"/>
              <a:t> </a:t>
            </a:r>
            <a:endParaRPr lang="en-US" dirty="0">
              <a:ea typeface="Calibri"/>
              <a:cs typeface="Calibri"/>
            </a:endParaRPr>
          </a:p>
          <a:p>
            <a:r>
              <a:rPr lang="en-US" dirty="0"/>
              <a:t>It assigns a **relevance score** to each query-response pair.</a:t>
            </a:r>
          </a:p>
          <a:p>
            <a:r>
              <a:rPr lang="en-US" dirty="0"/>
              <a:t> </a:t>
            </a:r>
            <a:endParaRPr lang="en-US" dirty="0">
              <a:ea typeface="Calibri"/>
              <a:cs typeface="Calibri"/>
            </a:endParaRPr>
          </a:p>
          <a:p>
            <a:r>
              <a:rPr lang="en-US" dirty="0"/>
              <a:t>The response with the highest relevance score is considered the best match.</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“The capital of Canada is Ottawa.” → Relevance: 0.90</a:t>
            </a:r>
          </a:p>
          <a:p>
            <a:r>
              <a:rPr lang="en-US" dirty="0"/>
              <a:t>* Other candidates → Lower scores</a:t>
            </a:r>
          </a:p>
          <a:p>
            <a:r>
              <a:rPr lang="en-US" dirty="0"/>
              <a:t> </a:t>
            </a:r>
            <a:endParaRPr lang="en-US" dirty="0">
              <a:ea typeface="Calibri"/>
              <a:cs typeface="Calibri"/>
            </a:endParaRPr>
          </a:p>
          <a:p>
            <a:r>
              <a:rPr lang="en-US" dirty="0" err="1"/>
              <a:t>Rerank</a:t>
            </a:r>
            <a:r>
              <a:rPr lang="en-US" dirty="0"/>
              <a:t> is trained using:</a:t>
            </a:r>
          </a:p>
          <a:p>
            <a:r>
              <a:rPr lang="en-US" dirty="0"/>
              <a:t> </a:t>
            </a:r>
            <a:endParaRPr lang="en-US" dirty="0">
              <a:ea typeface="Calibri"/>
              <a:cs typeface="Calibri"/>
            </a:endParaRPr>
          </a:p>
          <a:p>
            <a:r>
              <a:rPr lang="en-US" dirty="0"/>
              <a:t>* Positive query-response pairs (correct matches)</a:t>
            </a:r>
          </a:p>
          <a:p>
            <a:r>
              <a:rPr lang="en-US" dirty="0"/>
              <a:t>* Negative query-response pairs (incorrect matches)</a:t>
            </a:r>
          </a:p>
          <a:p>
            <a:r>
              <a:rPr lang="en-US" dirty="0"/>
              <a:t> </a:t>
            </a:r>
            <a:endParaRPr lang="en-US" dirty="0">
              <a:ea typeface="Calibri"/>
              <a:cs typeface="Calibri"/>
            </a:endParaRPr>
          </a:p>
          <a:p>
            <a:r>
              <a:rPr lang="en-US" dirty="0"/>
              <a:t>It learns to assign:</a:t>
            </a:r>
          </a:p>
          <a:p>
            <a:r>
              <a:rPr lang="en-US" dirty="0"/>
              <a:t> </a:t>
            </a:r>
            <a:endParaRPr lang="en-US" dirty="0">
              <a:ea typeface="Calibri"/>
              <a:cs typeface="Calibri"/>
            </a:endParaRPr>
          </a:p>
          <a:p>
            <a:r>
              <a:rPr lang="en-US" dirty="0"/>
              <a:t>* High scores to correct matches</a:t>
            </a:r>
          </a:p>
          <a:p>
            <a:r>
              <a:rPr lang="en-US" dirty="0"/>
              <a:t>* Low scores to irrelevant or incorrect matches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Keyword Search with </a:t>
            </a:r>
            <a:r>
              <a:rPr lang="en-US" dirty="0" err="1"/>
              <a:t>Rerank</a:t>
            </a:r>
            <a:endParaRPr lang="en-US" dirty="0"/>
          </a:p>
          <a:p>
            <a:r>
              <a:rPr lang="en-US" dirty="0"/>
              <a:t> </a:t>
            </a:r>
            <a:endParaRPr lang="en-US" dirty="0">
              <a:ea typeface="Calibri"/>
              <a:cs typeface="Calibri"/>
            </a:endParaRPr>
          </a:p>
          <a:p>
            <a:r>
              <a:rPr lang="en-US" dirty="0"/>
              <a:t>Keyword search may retrieve many documents that contain similar words but do not answer the question.</a:t>
            </a:r>
          </a:p>
          <a:p>
            <a:r>
              <a:rPr lang="en-US" dirty="0"/>
              <a:t> </a:t>
            </a:r>
            <a:endParaRPr lang="en-US" dirty="0">
              <a:ea typeface="Calibri"/>
              <a:cs typeface="Calibri"/>
            </a:endParaRPr>
          </a:p>
          <a:p>
            <a:r>
              <a:rPr lang="en-US" dirty="0"/>
              <a:t>If we retrieve many keyword results (for example, 500 documents), </a:t>
            </a:r>
            <a:r>
              <a:rPr lang="en-US" dirty="0" err="1"/>
              <a:t>Rerank</a:t>
            </a:r>
            <a:r>
              <a:rPr lang="en-US" dirty="0"/>
              <a:t> can:</a:t>
            </a:r>
          </a:p>
          <a:p>
            <a:r>
              <a:rPr lang="en-US" dirty="0"/>
              <a:t> </a:t>
            </a:r>
            <a:endParaRPr lang="en-US" dirty="0">
              <a:ea typeface="Calibri"/>
              <a:cs typeface="Calibri"/>
            </a:endParaRPr>
          </a:p>
          <a:p>
            <a:r>
              <a:rPr lang="en-US" dirty="0"/>
              <a:t>* Evaluate each document</a:t>
            </a:r>
          </a:p>
          <a:p>
            <a:r>
              <a:rPr lang="en-US" dirty="0"/>
              <a:t>* Score them by relevance</a:t>
            </a:r>
          </a:p>
          <a:p>
            <a:r>
              <a:rPr lang="en-US" dirty="0"/>
              <a:t>* Select the top-ranked answers</a:t>
            </a:r>
          </a:p>
          <a:p>
            <a:r>
              <a:rPr lang="en-US" dirty="0"/>
              <a:t> </a:t>
            </a:r>
            <a:endParaRPr lang="en-US" dirty="0">
              <a:ea typeface="Calibri"/>
              <a:cs typeface="Calibri"/>
            </a:endParaRPr>
          </a:p>
          <a:p>
            <a:r>
              <a:rPr lang="en-US" dirty="0"/>
              <a:t>This allows us to recover the correct answer even when keyword search alone fails.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Improving Dense Retrieval with </a:t>
            </a:r>
            <a:r>
              <a:rPr lang="en-US" dirty="0" err="1"/>
              <a:t>Rerank</a:t>
            </a:r>
            <a:endParaRPr lang="en-US" dirty="0"/>
          </a:p>
          <a:p>
            <a:r>
              <a:rPr lang="en-US" dirty="0"/>
              <a:t> </a:t>
            </a:r>
            <a:endParaRPr lang="en-US" dirty="0">
              <a:ea typeface="Calibri"/>
              <a:cs typeface="Calibri"/>
            </a:endParaRPr>
          </a:p>
          <a:p>
            <a:r>
              <a:rPr lang="en-US" dirty="0"/>
              <a:t>Consider the query:</a:t>
            </a:r>
          </a:p>
          <a:p>
            <a:r>
              <a:rPr lang="en-US" dirty="0"/>
              <a:t> </a:t>
            </a:r>
            <a:endParaRPr lang="en-US" dirty="0">
              <a:ea typeface="Calibri"/>
              <a:cs typeface="Calibri"/>
            </a:endParaRPr>
          </a:p>
          <a:p>
            <a:r>
              <a:rPr lang="en-US" dirty="0"/>
              <a:t>**“Who is the tallest person in history?”**</a:t>
            </a:r>
          </a:p>
          <a:p>
            <a:r>
              <a:rPr lang="en-US" dirty="0"/>
              <a:t> </a:t>
            </a:r>
            <a:endParaRPr lang="en-US" dirty="0">
              <a:ea typeface="Calibri"/>
              <a:cs typeface="Calibri"/>
            </a:endParaRPr>
          </a:p>
          <a:p>
            <a:r>
              <a:rPr lang="en-US" dirty="0"/>
              <a:t>Dense retrieval may already retrieve relevant documents (e.g., Robert Wadlow).</a:t>
            </a:r>
          </a:p>
          <a:p>
            <a:r>
              <a:rPr lang="en-US" dirty="0"/>
              <a:t> </a:t>
            </a:r>
            <a:endParaRPr lang="en-US" dirty="0">
              <a:ea typeface="Calibri"/>
              <a:cs typeface="Calibri"/>
            </a:endParaRPr>
          </a:p>
          <a:p>
            <a:r>
              <a:rPr lang="en-US" dirty="0"/>
              <a:t>But </a:t>
            </a:r>
            <a:r>
              <a:rPr lang="en-US" dirty="0" err="1"/>
              <a:t>Rerank</a:t>
            </a:r>
            <a:r>
              <a:rPr lang="en-US" dirty="0"/>
              <a:t> can:</a:t>
            </a:r>
          </a:p>
          <a:p>
            <a:r>
              <a:rPr lang="en-US" dirty="0"/>
              <a:t> </a:t>
            </a:r>
            <a:endParaRPr lang="en-US" dirty="0">
              <a:ea typeface="Calibri"/>
              <a:cs typeface="Calibri"/>
            </a:endParaRPr>
          </a:p>
          <a:p>
            <a:r>
              <a:rPr lang="en-US" dirty="0"/>
              <a:t>* Score the candidates</a:t>
            </a:r>
          </a:p>
          <a:p>
            <a:r>
              <a:rPr lang="en-US" dirty="0"/>
              <a:t>* Ensure the most correct and precise answer appears at the top</a:t>
            </a:r>
          </a:p>
          <a:p>
            <a:r>
              <a:rPr lang="en-US" dirty="0"/>
              <a:t> </a:t>
            </a:r>
            <a:endParaRPr lang="en-US" dirty="0">
              <a:ea typeface="Calibri"/>
              <a:cs typeface="Calibri"/>
            </a:endParaRPr>
          </a:p>
          <a:p>
            <a:r>
              <a:rPr lang="en-US" dirty="0"/>
              <a:t>For example:</a:t>
            </a:r>
          </a:p>
          <a:p>
            <a:r>
              <a:rPr lang="en-US" dirty="0"/>
              <a:t> </a:t>
            </a:r>
            <a:endParaRPr lang="en-US" dirty="0">
              <a:ea typeface="Calibri"/>
              <a:cs typeface="Calibri"/>
            </a:endParaRPr>
          </a:p>
          <a:p>
            <a:r>
              <a:rPr lang="en-US" dirty="0"/>
              <a:t>* Robert Wadlow → Relevance: 0.97</a:t>
            </a:r>
          </a:p>
          <a:p>
            <a:r>
              <a:rPr lang="en-US" dirty="0"/>
              <a:t>* Other related articles → Lower scores</a:t>
            </a:r>
          </a:p>
          <a:p>
            <a:r>
              <a:rPr lang="en-US" dirty="0"/>
              <a:t> </a:t>
            </a:r>
            <a:endParaRPr lang="en-US" dirty="0">
              <a:ea typeface="Calibri"/>
              <a:cs typeface="Calibri"/>
            </a:endParaRPr>
          </a:p>
          <a:p>
            <a:r>
              <a:rPr lang="en-US" dirty="0" err="1"/>
              <a:t>Rerank</a:t>
            </a:r>
            <a:r>
              <a:rPr lang="en-US" dirty="0"/>
              <a:t> refines and improves the output of dense retrieval.</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Evaluating Search Systems</a:t>
            </a:r>
          </a:p>
          <a:p>
            <a:r>
              <a:rPr lang="en-US" dirty="0"/>
              <a:t> </a:t>
            </a:r>
            <a:endParaRPr lang="en-US" dirty="0">
              <a:ea typeface="Calibri"/>
              <a:cs typeface="Calibri"/>
            </a:endParaRPr>
          </a:p>
          <a:p>
            <a:r>
              <a:rPr lang="en-US" dirty="0"/>
              <a:t>Search systems can be evaluated using metrics such as:</a:t>
            </a:r>
          </a:p>
          <a:p>
            <a:r>
              <a:rPr lang="en-US" dirty="0"/>
              <a:t> </a:t>
            </a:r>
            <a:endParaRPr lang="en-US" dirty="0">
              <a:ea typeface="Calibri"/>
              <a:cs typeface="Calibri"/>
            </a:endParaRPr>
          </a:p>
          <a:p>
            <a:r>
              <a:rPr lang="en-US" dirty="0"/>
              <a:t>* **Mean Average Precision (MAP)**</a:t>
            </a:r>
          </a:p>
          <a:p>
            <a:r>
              <a:rPr lang="en-US" dirty="0"/>
              <a:t>* **Mean Reciprocal Rank (MRR)**</a:t>
            </a:r>
          </a:p>
          <a:p>
            <a:r>
              <a:rPr lang="en-US" dirty="0"/>
              <a:t>* **Normalized Discounted Cumulative Gain (NDCG)**</a:t>
            </a:r>
          </a:p>
          <a:p>
            <a:r>
              <a:rPr lang="en-US" dirty="0"/>
              <a:t> </a:t>
            </a:r>
            <a:endParaRPr lang="en-US" dirty="0">
              <a:ea typeface="Calibri"/>
              <a:cs typeface="Calibri"/>
            </a:endParaRPr>
          </a:p>
          <a:p>
            <a:r>
              <a:rPr lang="en-US" dirty="0"/>
              <a:t>To evaluate:</a:t>
            </a:r>
          </a:p>
          <a:p>
            <a:r>
              <a:rPr lang="en-US" dirty="0"/>
              <a:t> </a:t>
            </a:r>
            <a:endParaRPr lang="en-US" dirty="0">
              <a:ea typeface="Calibri"/>
              <a:cs typeface="Calibri"/>
            </a:endParaRPr>
          </a:p>
          <a:p>
            <a:r>
              <a:rPr lang="en-US" dirty="0"/>
              <a:t>* Create a test set with queries and correct answers</a:t>
            </a:r>
          </a:p>
          <a:p>
            <a:r>
              <a:rPr lang="en-US" dirty="0"/>
              <a:t>* Compare system outputs to ground truth</a:t>
            </a:r>
          </a:p>
          <a:p>
            <a:r>
              <a:rPr lang="en-US" dirty="0"/>
              <a:t>* Compute ranking-based metrics</a:t>
            </a: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What’s Next?</a:t>
            </a:r>
          </a:p>
          <a:p>
            <a:r>
              <a:rPr lang="en-US" dirty="0"/>
              <a:t> </a:t>
            </a:r>
            <a:endParaRPr lang="en-US" dirty="0">
              <a:ea typeface="Calibri"/>
              <a:cs typeface="Calibri"/>
            </a:endParaRPr>
          </a:p>
          <a:p>
            <a:r>
              <a:rPr lang="en-US" dirty="0"/>
              <a:t>Now that you know how to:</a:t>
            </a:r>
          </a:p>
          <a:p>
            <a:r>
              <a:rPr lang="en-US" dirty="0"/>
              <a:t> </a:t>
            </a:r>
            <a:endParaRPr lang="en-US" dirty="0">
              <a:ea typeface="Calibri"/>
              <a:cs typeface="Calibri"/>
            </a:endParaRPr>
          </a:p>
          <a:p>
            <a:r>
              <a:rPr lang="en-US" dirty="0"/>
              <a:t>* Retrieve documents (keyword search + dense retrieval)</a:t>
            </a:r>
          </a:p>
          <a:p>
            <a:r>
              <a:rPr lang="en-US" dirty="0"/>
              <a:t>* Improve ranking with </a:t>
            </a:r>
            <a:r>
              <a:rPr lang="en-US" dirty="0" err="1"/>
              <a:t>Rerank</a:t>
            </a:r>
            <a:endParaRPr lang="en-US" dirty="0"/>
          </a:p>
          <a:p>
            <a:r>
              <a:rPr lang="en-US" dirty="0"/>
              <a:t> </a:t>
            </a:r>
            <a:endParaRPr lang="en-US" dirty="0">
              <a:ea typeface="Calibri"/>
              <a:cs typeface="Calibri"/>
            </a:endParaRPr>
          </a:p>
          <a:p>
            <a:r>
              <a:rPr lang="en-US" dirty="0"/>
              <a:t>The next step is to combine:</a:t>
            </a:r>
          </a:p>
          <a:p>
            <a:r>
              <a:rPr lang="en-US" dirty="0"/>
              <a:t> </a:t>
            </a:r>
            <a:endParaRPr lang="en-US" dirty="0">
              <a:ea typeface="Calibri"/>
              <a:cs typeface="Calibri"/>
            </a:endParaRPr>
          </a:p>
          <a:p>
            <a:r>
              <a:rPr lang="en-US" dirty="0"/>
              <a:t>* A search system</a:t>
            </a:r>
          </a:p>
          <a:p>
            <a:r>
              <a:rPr lang="en-US" dirty="0"/>
              <a:t>* A generation model</a:t>
            </a:r>
          </a:p>
          <a:p>
            <a:r>
              <a:rPr lang="en-US" dirty="0"/>
              <a:t> </a:t>
            </a:r>
            <a:endParaRPr lang="en-US" dirty="0">
              <a:ea typeface="Calibri"/>
              <a:cs typeface="Calibri"/>
            </a:endParaRPr>
          </a:p>
          <a:p>
            <a:r>
              <a:rPr lang="en-US" dirty="0"/>
              <a:t>This allows the system to generate natural language answers, like a human would.</a:t>
            </a:r>
          </a:p>
          <a:p>
            <a:r>
              <a:rPr lang="en-US" dirty="0"/>
              <a:t> </a:t>
            </a:r>
            <a:endParaRPr lang="en-US" dirty="0">
              <a:ea typeface="Calibri"/>
              <a:cs typeface="Calibri"/>
            </a:endParaRPr>
          </a:p>
          <a:p>
            <a:r>
              <a:rPr lang="en-US" dirty="0"/>
              <a:t>---</a:t>
            </a:r>
          </a:p>
        </p:txBody>
      </p:sp>
      <p:sp>
        <p:nvSpPr>
          <p:cNvPr id="4" name="Segnaposto numero diapositiva 3">
            <a:extLst>
              <a:ext uri="{FF2B5EF4-FFF2-40B4-BE49-F238E27FC236}">
                <a16:creationId xmlns:a16="http://schemas.microsoft.com/office/drawing/2014/main" id="{B2B38082-2F6C-FDFE-5A03-ED3004A4A56B}"/>
              </a:ext>
            </a:extLst>
          </p:cNvPr>
          <p:cNvSpPr>
            <a:spLocks noGrp="1"/>
          </p:cNvSpPr>
          <p:nvPr>
            <p:ph type="sldNum" sz="quarter" idx="5"/>
          </p:nvPr>
        </p:nvSpPr>
        <p:spPr/>
        <p:txBody>
          <a:bodyPr/>
          <a:lstStyle/>
          <a:p>
            <a:fld id="{4D509F6B-938C-4261-886A-9127F41698B1}" type="slidenum">
              <a:t>20</a:t>
            </a:fld>
            <a:endParaRPr lang="it-IT"/>
          </a:p>
        </p:txBody>
      </p:sp>
    </p:spTree>
    <p:extLst>
      <p:ext uri="{BB962C8B-B14F-4D97-AF65-F5344CB8AC3E}">
        <p14:creationId xmlns:p14="http://schemas.microsoft.com/office/powerpoint/2010/main" val="380643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23F38-E95C-0616-551F-A75B01AD0D3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5AF767E-72A4-93F0-F8FE-51510EEA1DC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D7C9EB6-02F4-5DD0-9F43-1FFF57DF69D4}"/>
              </a:ext>
            </a:extLst>
          </p:cNvPr>
          <p:cNvSpPr>
            <a:spLocks noGrp="1"/>
          </p:cNvSpPr>
          <p:nvPr>
            <p:ph type="body" idx="1"/>
          </p:nvPr>
        </p:nvSpPr>
        <p:spPr/>
        <p:txBody>
          <a:bodyPr/>
          <a:lstStyle/>
          <a:p>
            <a:r>
              <a:rPr lang="en-US" dirty="0"/>
              <a:t>BM25 requires only one shared word to assign some relevance. The more shared words and repetitions, the higher the score.</a:t>
            </a:r>
            <a:endParaRPr lang="it-IT" dirty="0">
              <a:solidFill>
                <a:srgbClr val="444444"/>
              </a:solidFill>
            </a:endParaRPr>
          </a:p>
          <a:p>
            <a:r>
              <a:rPr lang="en-US" dirty="0"/>
              <a:t>However, we see that keyword search does not always return the most semantically relevant answer.</a:t>
            </a:r>
            <a:endParaRPr lang="it-IT" dirty="0">
              <a:solidFill>
                <a:srgbClr val="444444"/>
              </a:solidFill>
            </a:endParaRPr>
          </a:p>
          <a:p>
            <a:r>
              <a:rPr lang="en-US" dirty="0"/>
              <a:t>Let’s review search at a high level.</a:t>
            </a:r>
            <a:endParaRPr lang="it-IT" dirty="0">
              <a:solidFill>
                <a:srgbClr val="444444"/>
              </a:solidFill>
            </a:endParaRPr>
          </a:p>
          <a:p>
            <a:r>
              <a:rPr lang="en-US" dirty="0"/>
              <a:t>The major components are:</a:t>
            </a:r>
            <a:endParaRPr lang="it-IT" dirty="0">
              <a:solidFill>
                <a:srgbClr val="444444"/>
              </a:solidFill>
            </a:endParaRPr>
          </a:p>
          <a:p>
            <a:pPr marL="285750" indent="-285750">
              <a:buFont typeface="Arial,Sans-Serif"/>
              <a:buChar char="•"/>
            </a:pPr>
            <a:r>
              <a:rPr lang="en-US" dirty="0"/>
              <a:t>A query</a:t>
            </a:r>
            <a:endParaRPr lang="it-IT" dirty="0">
              <a:solidFill>
                <a:srgbClr val="444444"/>
              </a:solidFill>
            </a:endParaRPr>
          </a:p>
          <a:p>
            <a:pPr marL="285750" indent="-285750">
              <a:buFont typeface="Arial,Sans-Serif"/>
              <a:buChar char="•"/>
            </a:pPr>
            <a:r>
              <a:rPr lang="en-US" dirty="0"/>
              <a:t>A search system</a:t>
            </a:r>
            <a:endParaRPr lang="it-IT" dirty="0">
              <a:solidFill>
                <a:srgbClr val="444444"/>
              </a:solidFill>
            </a:endParaRPr>
          </a:p>
          <a:p>
            <a:pPr marL="285750" indent="-285750">
              <a:buFont typeface="Arial,Sans-Serif"/>
              <a:buChar char="•"/>
            </a:pPr>
            <a:r>
              <a:rPr lang="en-US" dirty="0"/>
              <a:t>A document archive</a:t>
            </a:r>
            <a:endParaRPr lang="it-IT" dirty="0">
              <a:solidFill>
                <a:srgbClr val="444444"/>
              </a:solidFill>
            </a:endParaRPr>
          </a:p>
          <a:p>
            <a:pPr marL="285750" indent="-285750">
              <a:buFont typeface="Arial,Sans-Serif"/>
              <a:buChar char="•"/>
            </a:pPr>
            <a:r>
              <a:rPr lang="en-US" dirty="0"/>
              <a:t>A ranked list of results</a:t>
            </a:r>
            <a:endParaRPr lang="it-IT" dirty="0">
              <a:solidFill>
                <a:srgbClr val="444444"/>
              </a:solidFill>
            </a:endParaRPr>
          </a:p>
          <a:p>
            <a:r>
              <a:rPr lang="en-US" dirty="0"/>
              <a:t>Search systems often operate in multiple stages.</a:t>
            </a:r>
            <a:endParaRPr lang="it-IT" dirty="0">
              <a:solidFill>
                <a:srgbClr val="444444"/>
              </a:solidFill>
            </a:endParaRPr>
          </a:p>
          <a:p>
            <a:r>
              <a:rPr lang="en-US" dirty="0"/>
              <a:t>The first stage is retrieval, typically using BM25 to score documents.</a:t>
            </a:r>
            <a:endParaRPr lang="it-IT" dirty="0">
              <a:solidFill>
                <a:srgbClr val="444444"/>
              </a:solidFill>
            </a:endParaRPr>
          </a:p>
          <a:p>
            <a:r>
              <a:rPr lang="en-US" dirty="0"/>
              <a:t>The second stage is re-ranking, which incorporates additional signals beyond simple text matching.</a:t>
            </a:r>
            <a:endParaRPr lang="it-IT" dirty="0">
              <a:solidFill>
                <a:srgbClr val="444444"/>
              </a:solidFill>
            </a:endParaRPr>
          </a:p>
          <a:p>
            <a:r>
              <a:rPr lang="en-US" dirty="0"/>
              <a:t>The retrieval stage often uses an inverted index.</a:t>
            </a:r>
            <a:endParaRPr lang="it-IT" dirty="0">
              <a:solidFill>
                <a:srgbClr val="444444"/>
              </a:solidFill>
            </a:endParaRPr>
          </a:p>
          <a:p>
            <a:r>
              <a:rPr lang="en-US" dirty="0"/>
              <a:t>An inverted index maps each keyword to the documents containing it. Instead of storing documents and scanning them sequentially, we store a table like:</a:t>
            </a:r>
            <a:endParaRPr lang="it-IT" dirty="0">
              <a:solidFill>
                <a:srgbClr val="444444"/>
              </a:solidFill>
            </a:endParaRPr>
          </a:p>
          <a:p>
            <a:pPr marL="285750" indent="-285750">
              <a:buFont typeface="Arial,Sans-Serif"/>
              <a:buChar char="•"/>
            </a:pPr>
            <a:r>
              <a:rPr lang="en-US" dirty="0"/>
              <a:t>Keyword → List of document IDs</a:t>
            </a:r>
            <a:endParaRPr lang="it-IT" dirty="0">
              <a:solidFill>
                <a:srgbClr val="444444"/>
              </a:solidFill>
            </a:endParaRPr>
          </a:p>
          <a:p>
            <a:r>
              <a:rPr lang="en-US" dirty="0"/>
              <a:t>This structure enables extremely fast search responses, often within milliseconds.</a:t>
            </a:r>
            <a:endParaRPr lang="it-IT" dirty="0">
              <a:solidFill>
                <a:srgbClr val="444444"/>
              </a:solidFill>
            </a:endParaRPr>
          </a:p>
          <a:p>
            <a:r>
              <a:rPr lang="en-US" dirty="0"/>
              <a:t>In practice, the inverted index also stores term frequency information, which helps compute relevance scores.</a:t>
            </a:r>
            <a:endParaRPr lang="it-IT" dirty="0">
              <a:solidFill>
                <a:srgbClr val="444444"/>
              </a:solidFill>
            </a:endParaRPr>
          </a:p>
          <a:p>
            <a:r>
              <a:rPr lang="en-US" dirty="0"/>
              <a:t>For example, for the query </a:t>
            </a:r>
            <a:r>
              <a:rPr lang="en-US" i="1" dirty="0"/>
              <a:t>What color is the sky?</a:t>
            </a:r>
            <a:r>
              <a:rPr lang="en-US" dirty="0"/>
              <a:t>, if both “color” and “sky” appear in document 804, that document will receive a high score.</a:t>
            </a:r>
            <a:endParaRPr lang="it-IT" dirty="0">
              <a:solidFill>
                <a:srgbClr val="444444"/>
              </a:solidFill>
            </a:endParaRPr>
          </a:p>
          <a:p>
            <a:r>
              <a:rPr lang="en-US" dirty="0"/>
              <a:t>Despite its efficiency, keyword search has limitations.</a:t>
            </a:r>
            <a:endParaRPr lang="it-IT" dirty="0">
              <a:solidFill>
                <a:srgbClr val="444444"/>
              </a:solidFill>
            </a:endParaRPr>
          </a:p>
          <a:p>
            <a:r>
              <a:rPr lang="en-US" dirty="0"/>
              <a:t>Consider the query: </a:t>
            </a:r>
            <a:r>
              <a:rPr lang="en-US" i="1" dirty="0"/>
              <a:t>strong pain in the side of the head</a:t>
            </a:r>
            <a:r>
              <a:rPr lang="en-US" dirty="0"/>
              <a:t>.</a:t>
            </a:r>
            <a:endParaRPr lang="it-IT" dirty="0">
              <a:solidFill>
                <a:srgbClr val="444444"/>
              </a:solidFill>
            </a:endParaRPr>
          </a:p>
          <a:p>
            <a:r>
              <a:rPr lang="en-US" dirty="0"/>
              <a:t>If the relevant document says </a:t>
            </a:r>
            <a:r>
              <a:rPr lang="en-US" i="1" dirty="0"/>
              <a:t>sharp temple headache</a:t>
            </a:r>
            <a:r>
              <a:rPr lang="en-US" dirty="0"/>
              <a:t>, keyword search may fail because the exact words do not match.</a:t>
            </a:r>
            <a:endParaRPr lang="it-IT" dirty="0">
              <a:solidFill>
                <a:srgbClr val="444444"/>
              </a:solidFill>
            </a:endParaRPr>
          </a:p>
          <a:p>
            <a:endParaRPr lang="en-US" dirty="0">
              <a:solidFill>
                <a:srgbClr val="444444"/>
              </a:solidFill>
            </a:endParaRPr>
          </a:p>
          <a:p>
            <a:endParaRPr lang="en-US" dirty="0">
              <a:ea typeface="Calibri"/>
              <a:cs typeface="Calibri"/>
            </a:endParaRPr>
          </a:p>
        </p:txBody>
      </p:sp>
      <p:sp>
        <p:nvSpPr>
          <p:cNvPr id="4" name="Segnaposto numero diapositiva 3">
            <a:extLst>
              <a:ext uri="{FF2B5EF4-FFF2-40B4-BE49-F238E27FC236}">
                <a16:creationId xmlns:a16="http://schemas.microsoft.com/office/drawing/2014/main" id="{D9257D8B-F71B-6831-0AC2-D3F6EA5BCAB5}"/>
              </a:ext>
            </a:extLst>
          </p:cNvPr>
          <p:cNvSpPr>
            <a:spLocks noGrp="1"/>
          </p:cNvSpPr>
          <p:nvPr>
            <p:ph type="sldNum" sz="quarter" idx="5"/>
          </p:nvPr>
        </p:nvSpPr>
        <p:spPr/>
        <p:txBody>
          <a:bodyPr/>
          <a:lstStyle/>
          <a:p>
            <a:fld id="{4D509F6B-938C-4261-886A-9127F41698B1}" type="slidenum">
              <a:t>3</a:t>
            </a:fld>
            <a:endParaRPr lang="it-IT"/>
          </a:p>
        </p:txBody>
      </p:sp>
    </p:spTree>
    <p:extLst>
      <p:ext uri="{BB962C8B-B14F-4D97-AF65-F5344CB8AC3E}">
        <p14:creationId xmlns:p14="http://schemas.microsoft.com/office/powerpoint/2010/main" val="613213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6378-A2B8-65A3-0B79-96508557A53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F2A2421-B306-1BA9-B46E-D7F7F6CD34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4022A85-14B5-3353-6A94-3E94A8E467A2}"/>
              </a:ext>
            </a:extLst>
          </p:cNvPr>
          <p:cNvSpPr>
            <a:spLocks noGrp="1"/>
          </p:cNvSpPr>
          <p:nvPr>
            <p:ph type="body" idx="1"/>
          </p:nvPr>
        </p:nvSpPr>
        <p:spPr/>
        <p:txBody>
          <a:bodyPr/>
          <a:lstStyle/>
          <a:p>
            <a:r>
              <a:rPr lang="en-US"/>
              <a:t>Language models address this limitation by understanding semantic meaning rather than relying solely on keyword overlap.</a:t>
            </a:r>
            <a:endParaRPr lang="it-IT">
              <a:solidFill>
                <a:srgbClr val="444444"/>
              </a:solidFill>
            </a:endParaRPr>
          </a:p>
          <a:p>
            <a:r>
              <a:rPr lang="en-US"/>
              <a:t>They can improve both retrieval and re-ranking stages.</a:t>
            </a:r>
            <a:endParaRPr lang="it-IT">
              <a:solidFill>
                <a:srgbClr val="444444"/>
              </a:solidFill>
            </a:endParaRPr>
          </a:p>
          <a:p>
            <a:r>
              <a:rPr lang="en-US"/>
              <a:t>In the next lessons, we will explore how embeddings improve the retrieval stage and how re-ranking improves the second stage.</a:t>
            </a:r>
            <a:endParaRPr lang="it-IT">
              <a:solidFill>
                <a:srgbClr val="444444"/>
              </a:solidFill>
            </a:endParaRPr>
          </a:p>
          <a:p>
            <a:r>
              <a:rPr lang="en-US"/>
              <a:t>Finally, we will see how large language models can generate responses informed by search results retrieved beforehand.</a:t>
            </a:r>
            <a:endParaRPr lang="it-IT">
              <a:solidFill>
                <a:srgbClr val="444444"/>
              </a:solidFill>
            </a:endParaRPr>
          </a:p>
          <a:p>
            <a:endParaRPr lang="en-US" dirty="0">
              <a:ea typeface="Calibri"/>
              <a:cs typeface="Calibri"/>
            </a:endParaRPr>
          </a:p>
        </p:txBody>
      </p:sp>
      <p:sp>
        <p:nvSpPr>
          <p:cNvPr id="4" name="Segnaposto numero diapositiva 3">
            <a:extLst>
              <a:ext uri="{FF2B5EF4-FFF2-40B4-BE49-F238E27FC236}">
                <a16:creationId xmlns:a16="http://schemas.microsoft.com/office/drawing/2014/main" id="{7C2B29E1-DD0E-57D6-26AA-3959ABC55D77}"/>
              </a:ext>
            </a:extLst>
          </p:cNvPr>
          <p:cNvSpPr>
            <a:spLocks noGrp="1"/>
          </p:cNvSpPr>
          <p:nvPr>
            <p:ph type="sldNum" sz="quarter" idx="5"/>
          </p:nvPr>
        </p:nvSpPr>
        <p:spPr/>
        <p:txBody>
          <a:bodyPr/>
          <a:lstStyle/>
          <a:p>
            <a:fld id="{4D509F6B-938C-4261-886A-9127F41698B1}" type="slidenum">
              <a:t>4</a:t>
            </a:fld>
            <a:endParaRPr lang="it-IT"/>
          </a:p>
        </p:txBody>
      </p:sp>
    </p:spTree>
    <p:extLst>
      <p:ext uri="{BB962C8B-B14F-4D97-AF65-F5344CB8AC3E}">
        <p14:creationId xmlns:p14="http://schemas.microsoft.com/office/powerpoint/2010/main" val="2541127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A52EB-3C6F-C465-E90E-AB8A621671B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BA173BA-339F-8054-7793-1B53D9A8A6D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855D3B9-4C9F-98BE-5508-93338B99D1B4}"/>
              </a:ext>
            </a:extLst>
          </p:cNvPr>
          <p:cNvSpPr>
            <a:spLocks noGrp="1"/>
          </p:cNvSpPr>
          <p:nvPr>
            <p:ph type="body" idx="1"/>
          </p:nvPr>
        </p:nvSpPr>
        <p:spPr/>
        <p:txBody>
          <a:bodyPr/>
          <a:lstStyle/>
          <a:p>
            <a:r>
              <a:rPr lang="en-US"/>
              <a:t>Welcome to Lesson 2.</a:t>
            </a:r>
            <a:endParaRPr lang="it-IT"/>
          </a:p>
          <a:p>
            <a:r>
              <a:rPr lang="en-US" dirty="0"/>
              <a:t> </a:t>
            </a:r>
            <a:endParaRPr lang="en-US" dirty="0">
              <a:ea typeface="Calibri"/>
              <a:cs typeface="Calibri"/>
            </a:endParaRPr>
          </a:p>
          <a:p>
            <a:r>
              <a:rPr lang="en-US"/>
              <a:t>In this lesson you will learn about embeddings.</a:t>
            </a:r>
          </a:p>
          <a:p>
            <a:r>
              <a:rPr lang="en-US" dirty="0"/>
              <a:t> </a:t>
            </a:r>
            <a:endParaRPr lang="en-US" dirty="0">
              <a:ea typeface="Calibri"/>
              <a:cs typeface="Calibri"/>
            </a:endParaRPr>
          </a:p>
          <a:p>
            <a:r>
              <a:rPr lang="en-US"/>
              <a:t>Embeddings are numerical representations of text that computers can more easily process. This makes them one of the most important components of large language models.</a:t>
            </a:r>
          </a:p>
          <a:p>
            <a:r>
              <a:rPr lang="en-US" dirty="0"/>
              <a:t> </a:t>
            </a:r>
            <a:endParaRPr lang="en-US" dirty="0">
              <a:ea typeface="Calibri"/>
              <a:cs typeface="Calibri"/>
            </a:endParaRPr>
          </a:p>
          <a:p>
            <a:r>
              <a:rPr lang="en-US"/>
              <a:t>Let’s start with the embeddings lab.</a:t>
            </a:r>
          </a:p>
          <a:p>
            <a:r>
              <a:rPr lang="en-US" dirty="0"/>
              <a:t> </a:t>
            </a:r>
            <a:endParaRPr lang="en-US" dirty="0">
              <a:ea typeface="Calibri"/>
              <a:cs typeface="Calibri"/>
            </a:endParaRPr>
          </a:p>
          <a:p>
            <a:r>
              <a:rPr lang="en-US"/>
              <a:t>This code helps us load all the API keys we need. In the classroom environment this is already done for you, but if you run it locally you would need to install some packages, for example the Cohere library.</a:t>
            </a:r>
          </a:p>
          <a:p>
            <a:r>
              <a:rPr lang="en-US" dirty="0"/>
              <a:t> </a:t>
            </a:r>
            <a:endParaRPr lang="en-US" dirty="0">
              <a:ea typeface="Calibri"/>
              <a:cs typeface="Calibri"/>
            </a:endParaRPr>
          </a:p>
          <a:p>
            <a:r>
              <a:rPr lang="en-US"/>
              <a:t>For visualizations you would also install packages such as umap-learn, Altair, and datasets for loading the Wikipedia dataset.</a:t>
            </a:r>
          </a:p>
          <a:p>
            <a:r>
              <a:rPr lang="en-US" dirty="0"/>
              <a:t> </a:t>
            </a:r>
            <a:endParaRPr lang="en-US" dirty="0">
              <a:ea typeface="Calibri"/>
              <a:cs typeface="Calibri"/>
            </a:endParaRPr>
          </a:p>
          <a:p>
            <a:r>
              <a:rPr lang="en-US"/>
              <a:t>Next, you import the Cohere library. This library provides many functions that use large language models through API calls. In this lesson we use the `embed` function, while other functions such as `generate` will be used later in the course.</a:t>
            </a:r>
          </a:p>
          <a:p>
            <a:r>
              <a:rPr lang="en-US" dirty="0"/>
              <a:t> </a:t>
            </a:r>
            <a:endParaRPr lang="en-US" dirty="0">
              <a:ea typeface="Calibri"/>
              <a:cs typeface="Calibri"/>
            </a:endParaRPr>
          </a:p>
          <a:p>
            <a:r>
              <a:rPr lang="en-US"/>
              <a:t>The next step is to create a Cohere client using your API key.</a:t>
            </a:r>
          </a:p>
          <a:p>
            <a:r>
              <a:rPr lang="en-US" dirty="0"/>
              <a:t> </a:t>
            </a:r>
            <a:endParaRPr lang="en-US" dirty="0">
              <a:ea typeface="Calibri"/>
              <a:cs typeface="Calibri"/>
            </a:endParaRPr>
          </a:p>
          <a:p>
            <a:r>
              <a:rPr lang="en-US" dirty="0"/>
              <a:t>Now, what is an embedding?</a:t>
            </a:r>
            <a:endParaRPr lang="en-US" dirty="0">
              <a:ea typeface="Calibri"/>
              <a:cs typeface="Calibri"/>
            </a:endParaRPr>
          </a:p>
          <a:p>
            <a:r>
              <a:rPr lang="en-US" dirty="0"/>
              <a:t> </a:t>
            </a:r>
            <a:endParaRPr lang="en-US" dirty="0">
              <a:ea typeface="Calibri"/>
              <a:cs typeface="Calibri"/>
            </a:endParaRPr>
          </a:p>
          <a:p>
            <a:r>
              <a:rPr lang="en-US" dirty="0"/>
              <a:t>Imagine a grid with horizontal and vertical axes. Words are placed at different coordinates. Similar words are grouped together. For example:</a:t>
            </a:r>
            <a:endParaRPr lang="en-US" dirty="0">
              <a:ea typeface="Calibri"/>
              <a:cs typeface="Calibri"/>
            </a:endParaRPr>
          </a:p>
          <a:p>
            <a:r>
              <a:rPr lang="en-US" dirty="0"/>
              <a:t> </a:t>
            </a:r>
            <a:endParaRPr lang="en-US" dirty="0">
              <a:ea typeface="Calibri"/>
              <a:cs typeface="Calibri"/>
            </a:endParaRPr>
          </a:p>
          <a:p>
            <a:r>
              <a:rPr lang="en-US" dirty="0"/>
              <a:t>* Sports in one region</a:t>
            </a:r>
            <a:endParaRPr lang="en-US" dirty="0">
              <a:ea typeface="Calibri"/>
              <a:cs typeface="Calibri"/>
            </a:endParaRPr>
          </a:p>
          <a:p>
            <a:r>
              <a:rPr lang="en-US" dirty="0"/>
              <a:t>* Buildings and houses in another</a:t>
            </a:r>
            <a:endParaRPr lang="en-US" dirty="0">
              <a:ea typeface="Calibri"/>
              <a:cs typeface="Calibri"/>
            </a:endParaRPr>
          </a:p>
          <a:p>
            <a:r>
              <a:rPr lang="en-US" dirty="0"/>
              <a:t>* Vehicles in another</a:t>
            </a:r>
            <a:endParaRPr lang="en-US" dirty="0">
              <a:ea typeface="Calibri"/>
              <a:cs typeface="Calibri"/>
            </a:endParaRPr>
          </a:p>
          <a:p>
            <a:r>
              <a:rPr lang="en-US" dirty="0"/>
              <a:t>* Fruits grouped together</a:t>
            </a:r>
            <a:endParaRPr lang="en-US" dirty="0">
              <a:ea typeface="Calibri"/>
              <a:cs typeface="Calibri"/>
            </a:endParaRPr>
          </a:p>
          <a:p>
            <a:r>
              <a:rPr lang="en-US" dirty="0"/>
              <a:t> </a:t>
            </a:r>
            <a:endParaRPr lang="en-US" dirty="0">
              <a:ea typeface="Calibri"/>
              <a:cs typeface="Calibri"/>
            </a:endParaRPr>
          </a:p>
          <a:p>
            <a:r>
              <a:rPr lang="en-US" dirty="0"/>
              <a:t>The word “apple” would be placed among fruits. Its position might be represented by coordinates such as (5, 5).</a:t>
            </a:r>
            <a:endParaRPr lang="en-US" dirty="0">
              <a:ea typeface="Calibri"/>
              <a:cs typeface="Calibri"/>
            </a:endParaRPr>
          </a:p>
          <a:p>
            <a:r>
              <a:rPr lang="en-US" dirty="0"/>
              <a:t> </a:t>
            </a:r>
            <a:endParaRPr lang="en-US" dirty="0">
              <a:ea typeface="Calibri"/>
              <a:cs typeface="Calibri"/>
            </a:endParaRPr>
          </a:p>
          <a:p>
            <a:r>
              <a:rPr lang="en-US" dirty="0"/>
              <a:t>An embedding maps each word to numbers representing its position in this space.</a:t>
            </a:r>
            <a:endParaRPr lang="en-US" dirty="0">
              <a:ea typeface="Calibri"/>
              <a:cs typeface="Calibri"/>
            </a:endParaRPr>
          </a:p>
          <a:p>
            <a:r>
              <a:rPr lang="en-US" dirty="0"/>
              <a:t> </a:t>
            </a:r>
            <a:endParaRPr lang="en-US" dirty="0">
              <a:ea typeface="Calibri"/>
              <a:cs typeface="Calibri"/>
            </a:endParaRPr>
          </a:p>
          <a:p>
            <a:r>
              <a:rPr lang="en-US" dirty="0"/>
              <a:t>In practice, embeddings do not use just two numbers. They may use hundreds or even thousands of numbers to represent each word.</a:t>
            </a:r>
            <a:endParaRPr lang="en-US" dirty="0">
              <a:ea typeface="Calibri"/>
              <a:cs typeface="Calibri"/>
            </a:endParaRPr>
          </a:p>
          <a:p>
            <a:r>
              <a:rPr lang="en-US" dirty="0"/>
              <a:t> </a:t>
            </a:r>
            <a:endParaRPr lang="en-US" dirty="0">
              <a:ea typeface="Calibri"/>
              <a:cs typeface="Calibri"/>
            </a:endParaRPr>
          </a:p>
          <a:p>
            <a:r>
              <a:rPr lang="en-US" dirty="0"/>
              <a:t>Next, we import pandas as `pd`, which helps us work with tables of data.</a:t>
            </a:r>
            <a:endParaRPr lang="en-US" dirty="0">
              <a:ea typeface="Calibri"/>
              <a:cs typeface="Calibri"/>
            </a:endParaRPr>
          </a:p>
          <a:p>
            <a:r>
              <a:rPr lang="en-US" dirty="0"/>
              <a:t> </a:t>
            </a:r>
            <a:endParaRPr lang="en-US" dirty="0">
              <a:ea typeface="Calibri"/>
              <a:cs typeface="Calibri"/>
            </a:endParaRPr>
          </a:p>
          <a:p>
            <a:r>
              <a:rPr lang="en-US" dirty="0"/>
              <a:t>We create a small table with three words:</a:t>
            </a:r>
            <a:endParaRPr lang="en-US" dirty="0">
              <a:ea typeface="Calibri"/>
              <a:cs typeface="Calibri"/>
            </a:endParaRPr>
          </a:p>
          <a:p>
            <a:r>
              <a:rPr lang="en-US" dirty="0"/>
              <a:t> </a:t>
            </a:r>
            <a:endParaRPr lang="en-US" dirty="0">
              <a:ea typeface="Calibri"/>
              <a:cs typeface="Calibri"/>
            </a:endParaRPr>
          </a:p>
          <a:p>
            <a:r>
              <a:rPr lang="en-US" dirty="0"/>
              <a:t>* joy</a:t>
            </a:r>
            <a:endParaRPr lang="en-US" dirty="0">
              <a:ea typeface="Calibri"/>
              <a:cs typeface="Calibri"/>
            </a:endParaRPr>
          </a:p>
          <a:p>
            <a:r>
              <a:rPr lang="en-US" dirty="0"/>
              <a:t>* happiness</a:t>
            </a:r>
            <a:endParaRPr lang="en-US" dirty="0">
              <a:ea typeface="Calibri"/>
              <a:cs typeface="Calibri"/>
            </a:endParaRPr>
          </a:p>
          <a:p>
            <a:r>
              <a:rPr lang="en-US" dirty="0"/>
              <a:t>* potato</a:t>
            </a:r>
            <a:endParaRPr lang="en-US" dirty="0">
              <a:ea typeface="Calibri"/>
              <a:cs typeface="Calibri"/>
            </a:endParaRPr>
          </a:p>
          <a:p>
            <a:r>
              <a:rPr lang="en-US" dirty="0"/>
              <a:t> </a:t>
            </a:r>
            <a:endParaRPr lang="en-US" dirty="0">
              <a:ea typeface="Calibri"/>
              <a:cs typeface="Calibri"/>
            </a:endParaRPr>
          </a:p>
          <a:p>
            <a:r>
              <a:rPr lang="en-US" dirty="0"/>
              <a:t>We then generate embeddings for these words using the `embed` function.</a:t>
            </a:r>
            <a:endParaRPr lang="en-US" dirty="0">
              <a:ea typeface="Calibri"/>
              <a:cs typeface="Calibri"/>
            </a:endParaRPr>
          </a:p>
          <a:p>
            <a:r>
              <a:rPr lang="en-US" dirty="0"/>
              <a:t> </a:t>
            </a:r>
            <a:endParaRPr lang="en-US" dirty="0">
              <a:ea typeface="Calibri"/>
              <a:cs typeface="Calibri"/>
            </a:endParaRPr>
          </a:p>
          <a:p>
            <a:r>
              <a:rPr lang="en-US" dirty="0"/>
              <a:t>The function requires:</a:t>
            </a:r>
            <a:endParaRPr lang="en-US" dirty="0">
              <a:ea typeface="Calibri"/>
              <a:cs typeface="Calibri"/>
            </a:endParaRPr>
          </a:p>
          <a:p>
            <a:r>
              <a:rPr lang="en-US" dirty="0"/>
              <a:t> </a:t>
            </a:r>
            <a:endParaRPr lang="en-US" dirty="0">
              <a:ea typeface="Calibri"/>
              <a:cs typeface="Calibri"/>
            </a:endParaRPr>
          </a:p>
          <a:p>
            <a:r>
              <a:rPr lang="en-US" dirty="0"/>
              <a:t>* The dataset to embed</a:t>
            </a:r>
            <a:endParaRPr lang="en-US" dirty="0">
              <a:ea typeface="Calibri"/>
              <a:cs typeface="Calibri"/>
            </a:endParaRPr>
          </a:p>
          <a:p>
            <a:r>
              <a:rPr lang="en-US" dirty="0"/>
              <a:t>* The column containing the text</a:t>
            </a:r>
            <a:endParaRPr lang="en-US" dirty="0">
              <a:ea typeface="Calibri"/>
              <a:cs typeface="Calibri"/>
            </a:endParaRPr>
          </a:p>
          <a:p>
            <a:r>
              <a:rPr lang="en-US" dirty="0"/>
              <a:t>* The name of the embedding model</a:t>
            </a:r>
            <a:endParaRPr lang="en-US" dirty="0">
              <a:ea typeface="Calibri"/>
              <a:cs typeface="Calibri"/>
            </a:endParaRPr>
          </a:p>
          <a:p>
            <a:r>
              <a:rPr lang="en-US" dirty="0"/>
              <a:t> </a:t>
            </a:r>
            <a:endParaRPr lang="en-US" dirty="0">
              <a:ea typeface="Calibri"/>
              <a:cs typeface="Calibri"/>
            </a:endParaRPr>
          </a:p>
          <a:p>
            <a:r>
              <a:rPr lang="en-US" dirty="0"/>
              <a:t>The result is a vector of numbers for each word.</a:t>
            </a:r>
            <a:endParaRPr lang="en-US" dirty="0">
              <a:ea typeface="Calibri"/>
              <a:cs typeface="Calibri"/>
            </a:endParaRPr>
          </a:p>
          <a:p>
            <a:r>
              <a:rPr lang="en-US" dirty="0"/>
              <a:t> </a:t>
            </a:r>
            <a:endParaRPr lang="en-US" dirty="0">
              <a:ea typeface="Calibri"/>
              <a:cs typeface="Calibri"/>
            </a:endParaRPr>
          </a:p>
          <a:p>
            <a:r>
              <a:rPr lang="en-US" dirty="0"/>
              <a:t>For example, the vector for “joy” contains many numerical values.</a:t>
            </a:r>
            <a:endParaRPr lang="en-US" dirty="0">
              <a:ea typeface="Calibri"/>
              <a:cs typeface="Calibri"/>
            </a:endParaRPr>
          </a:p>
          <a:p>
            <a:r>
              <a:rPr lang="en-US" dirty="0"/>
              <a:t> </a:t>
            </a:r>
            <a:endParaRPr lang="en-US" dirty="0">
              <a:ea typeface="Calibri"/>
              <a:cs typeface="Calibri"/>
            </a:endParaRPr>
          </a:p>
          <a:p>
            <a:r>
              <a:rPr lang="en-US" dirty="0"/>
              <a:t>Embeddings are not limited to single words. They also work for sentences and longer texts.</a:t>
            </a:r>
            <a:endParaRPr lang="en-US" dirty="0">
              <a:ea typeface="Calibri"/>
              <a:cs typeface="Calibri"/>
            </a:endParaRPr>
          </a:p>
          <a:p>
            <a:r>
              <a:rPr lang="en-US" dirty="0"/>
              <a:t> </a:t>
            </a:r>
            <a:endParaRPr lang="en-US" dirty="0">
              <a:ea typeface="Calibri"/>
              <a:cs typeface="Calibri"/>
            </a:endParaRPr>
          </a:p>
          <a:p>
            <a:r>
              <a:rPr lang="en-US" dirty="0"/>
              <a:t>Consider two sentences:</a:t>
            </a:r>
            <a:endParaRPr lang="en-US" dirty="0">
              <a:ea typeface="Calibri"/>
              <a:cs typeface="Calibri"/>
            </a:endParaRPr>
          </a:p>
          <a:p>
            <a:r>
              <a:rPr lang="en-US" dirty="0"/>
              <a:t> </a:t>
            </a:r>
            <a:endParaRPr lang="en-US" dirty="0">
              <a:ea typeface="Calibri"/>
              <a:cs typeface="Calibri"/>
            </a:endParaRPr>
          </a:p>
          <a:p>
            <a:r>
              <a:rPr lang="en-US" dirty="0"/>
              <a:t>* “Hello, how are you?”</a:t>
            </a:r>
            <a:endParaRPr lang="en-US" dirty="0">
              <a:ea typeface="Calibri"/>
              <a:cs typeface="Calibri"/>
            </a:endParaRPr>
          </a:p>
          <a:p>
            <a:r>
              <a:rPr lang="en-US" dirty="0"/>
              <a:t>* “Hi, how’s it going?”</a:t>
            </a:r>
            <a:endParaRPr lang="en-US" dirty="0">
              <a:ea typeface="Calibri"/>
              <a:cs typeface="Calibri"/>
            </a:endParaRPr>
          </a:p>
          <a:p>
            <a:r>
              <a:rPr lang="en-US" dirty="0"/>
              <a:t> </a:t>
            </a:r>
            <a:endParaRPr lang="en-US" dirty="0">
              <a:ea typeface="Calibri"/>
              <a:cs typeface="Calibri"/>
            </a:endParaRPr>
          </a:p>
          <a:p>
            <a:r>
              <a:rPr lang="en-US" dirty="0"/>
              <a:t>They use different words but have similar meaning. Their embeddings will be close to each other in vector space.</a:t>
            </a:r>
            <a:endParaRPr lang="en-US" dirty="0">
              <a:ea typeface="Calibri"/>
              <a:cs typeface="Calibri"/>
            </a:endParaRPr>
          </a:p>
          <a:p>
            <a:r>
              <a:rPr lang="en-US" dirty="0"/>
              <a:t> </a:t>
            </a:r>
            <a:endParaRPr lang="en-US" dirty="0">
              <a:ea typeface="Calibri"/>
              <a:cs typeface="Calibri"/>
            </a:endParaRPr>
          </a:p>
          <a:p>
            <a:r>
              <a:rPr lang="en-US" dirty="0"/>
              <a:t>We can create embeddings for a small dataset of sentences and visualize them.</a:t>
            </a:r>
            <a:endParaRPr lang="en-US" dirty="0">
              <a:ea typeface="Calibri"/>
              <a:cs typeface="Calibri"/>
            </a:endParaRPr>
          </a:p>
          <a:p>
            <a:r>
              <a:rPr lang="en-US" dirty="0"/>
              <a:t> </a:t>
            </a:r>
            <a:endParaRPr lang="en-US" dirty="0">
              <a:ea typeface="Calibri"/>
              <a:cs typeface="Calibri"/>
            </a:endParaRPr>
          </a:p>
          <a:p>
            <a:r>
              <a:rPr lang="en-US" dirty="0"/>
              <a:t>In an example with eight sentences arranged in question-answer pairs, similar sentences appear close together in the embedding space.</a:t>
            </a:r>
            <a:endParaRPr lang="en-US" dirty="0">
              <a:ea typeface="Calibri"/>
              <a:cs typeface="Calibri"/>
            </a:endParaRPr>
          </a:p>
          <a:p>
            <a:r>
              <a:rPr lang="en-US" dirty="0"/>
              <a:t> </a:t>
            </a:r>
            <a:endParaRPr lang="en-US" dirty="0">
              <a:ea typeface="Calibri"/>
              <a:cs typeface="Calibri"/>
            </a:endParaRPr>
          </a:p>
          <a:p>
            <a:r>
              <a:rPr lang="en-US" dirty="0"/>
              <a:t>Examples of pairs:</a:t>
            </a:r>
            <a:endParaRPr lang="en-US" dirty="0">
              <a:ea typeface="Calibri"/>
              <a:cs typeface="Calibri"/>
            </a:endParaRPr>
          </a:p>
          <a:p>
            <a:r>
              <a:rPr lang="en-US" dirty="0"/>
              <a:t> </a:t>
            </a:r>
            <a:endParaRPr lang="en-US" dirty="0">
              <a:ea typeface="Calibri"/>
              <a:cs typeface="Calibri"/>
            </a:endParaRPr>
          </a:p>
          <a:p>
            <a:r>
              <a:rPr lang="en-US" dirty="0"/>
              <a:t>* “What color is the sky?” → “The sky is blue.”</a:t>
            </a:r>
            <a:endParaRPr lang="en-US" dirty="0">
              <a:ea typeface="Calibri"/>
              <a:cs typeface="Calibri"/>
            </a:endParaRPr>
          </a:p>
          <a:p>
            <a:r>
              <a:rPr lang="en-US" dirty="0"/>
              <a:t>* “What is an apple?” → “An apple is a fruit.”</a:t>
            </a:r>
            <a:endParaRPr lang="en-US" dirty="0">
              <a:ea typeface="Calibri"/>
              <a:cs typeface="Calibri"/>
            </a:endParaRPr>
          </a:p>
          <a:p>
            <a:r>
              <a:rPr lang="en-US" dirty="0"/>
              <a:t>* “Where does the bear live?” → “The bear lives in the woods.”</a:t>
            </a:r>
            <a:endParaRPr lang="en-US" dirty="0">
              <a:ea typeface="Calibri"/>
              <a:cs typeface="Calibri"/>
            </a:endParaRPr>
          </a:p>
          <a:p>
            <a:r>
              <a:rPr lang="en-US" dirty="0"/>
              <a:t> </a:t>
            </a:r>
            <a:endParaRPr lang="en-US" dirty="0">
              <a:ea typeface="Calibri"/>
              <a:cs typeface="Calibri"/>
            </a:endParaRPr>
          </a:p>
          <a:p>
            <a:r>
              <a:rPr lang="en-US" dirty="0"/>
              <a:t>The closest sentence to a question is often its correct answer.</a:t>
            </a:r>
            <a:endParaRPr lang="en-US" dirty="0">
              <a:ea typeface="Calibri"/>
              <a:cs typeface="Calibri"/>
            </a:endParaRPr>
          </a:p>
          <a:p>
            <a:r>
              <a:rPr lang="en-US" dirty="0"/>
              <a:t> </a:t>
            </a:r>
            <a:endParaRPr lang="en-US" dirty="0">
              <a:ea typeface="Calibri"/>
              <a:cs typeface="Calibri"/>
            </a:endParaRPr>
          </a:p>
          <a:p>
            <a:r>
              <a:rPr lang="en-US" dirty="0"/>
              <a:t>This idea forms the basis of dense retrieval:</a:t>
            </a:r>
            <a:endParaRPr lang="en-US" dirty="0">
              <a:ea typeface="Calibri"/>
              <a:cs typeface="Calibri"/>
            </a:endParaRPr>
          </a:p>
          <a:p>
            <a:r>
              <a:rPr lang="en-US" dirty="0"/>
              <a:t>Finding the closest vector in embedding space to answer a query.</a:t>
            </a:r>
            <a:endParaRPr lang="en-US" dirty="0">
              <a:ea typeface="Calibri"/>
              <a:cs typeface="Calibri"/>
            </a:endParaRPr>
          </a:p>
          <a:p>
            <a:r>
              <a:rPr lang="en-US" dirty="0"/>
              <a:t> </a:t>
            </a:r>
            <a:endParaRPr lang="en-US" dirty="0">
              <a:ea typeface="Calibri"/>
              <a:cs typeface="Calibri"/>
            </a:endParaRPr>
          </a:p>
          <a:p>
            <a:r>
              <a:rPr lang="en-US" dirty="0"/>
              <a:t>Next, we apply embeddings to a larger dataset of 2,000 Wikipedia articles.</a:t>
            </a:r>
            <a:endParaRPr lang="en-US" dirty="0">
              <a:ea typeface="Calibri"/>
              <a:cs typeface="Calibri"/>
            </a:endParaRPr>
          </a:p>
          <a:p>
            <a:r>
              <a:rPr lang="en-US" dirty="0"/>
              <a:t> </a:t>
            </a:r>
            <a:endParaRPr lang="en-US" dirty="0">
              <a:ea typeface="Calibri"/>
              <a:cs typeface="Calibri"/>
            </a:endParaRPr>
          </a:p>
          <a:p>
            <a:r>
              <a:rPr lang="en-US" dirty="0"/>
              <a:t>Each article contains:</a:t>
            </a:r>
            <a:endParaRPr lang="en-US" dirty="0">
              <a:ea typeface="Calibri"/>
              <a:cs typeface="Calibri"/>
            </a:endParaRPr>
          </a:p>
          <a:p>
            <a:r>
              <a:rPr lang="en-US" dirty="0"/>
              <a:t> </a:t>
            </a:r>
            <a:endParaRPr lang="en-US" dirty="0">
              <a:ea typeface="Calibri"/>
              <a:cs typeface="Calibri"/>
            </a:endParaRPr>
          </a:p>
          <a:p>
            <a:r>
              <a:rPr lang="en-US" dirty="0"/>
              <a:t>* Title</a:t>
            </a:r>
            <a:endParaRPr lang="en-US" dirty="0">
              <a:ea typeface="Calibri"/>
              <a:cs typeface="Calibri"/>
            </a:endParaRPr>
          </a:p>
          <a:p>
            <a:r>
              <a:rPr lang="en-US" dirty="0"/>
              <a:t>* First paragraph</a:t>
            </a:r>
            <a:endParaRPr lang="en-US" dirty="0">
              <a:ea typeface="Calibri"/>
              <a:cs typeface="Calibri"/>
            </a:endParaRPr>
          </a:p>
          <a:p>
            <a:r>
              <a:rPr lang="en-US" dirty="0"/>
              <a:t>* Precomputed embedding</a:t>
            </a:r>
            <a:endParaRPr lang="en-US" dirty="0">
              <a:ea typeface="Calibri"/>
              <a:cs typeface="Calibri"/>
            </a:endParaRPr>
          </a:p>
          <a:p>
            <a:r>
              <a:rPr lang="en-US" dirty="0"/>
              <a:t> </a:t>
            </a:r>
            <a:endParaRPr lang="en-US" dirty="0">
              <a:ea typeface="Calibri"/>
              <a:cs typeface="Calibri"/>
            </a:endParaRPr>
          </a:p>
          <a:p>
            <a:r>
              <a:rPr lang="en-US" dirty="0"/>
              <a:t>We reduce the high-dimensional embeddings to two dimensions for visualization.</a:t>
            </a:r>
            <a:endParaRPr lang="en-US" dirty="0">
              <a:ea typeface="Calibri"/>
              <a:cs typeface="Calibri"/>
            </a:endParaRPr>
          </a:p>
          <a:p>
            <a:r>
              <a:rPr lang="en-US" dirty="0"/>
              <a:t> </a:t>
            </a:r>
            <a:endParaRPr lang="en-US" dirty="0">
              <a:ea typeface="Calibri"/>
              <a:cs typeface="Calibri"/>
            </a:endParaRPr>
          </a:p>
          <a:p>
            <a:r>
              <a:rPr lang="en-US" dirty="0"/>
              <a:t>When plotted, similar topics cluster together. For example:</a:t>
            </a:r>
            <a:endParaRPr lang="en-US" dirty="0">
              <a:ea typeface="Calibri"/>
              <a:cs typeface="Calibri"/>
            </a:endParaRPr>
          </a:p>
          <a:p>
            <a:r>
              <a:rPr lang="en-US" dirty="0"/>
              <a:t> </a:t>
            </a:r>
            <a:endParaRPr lang="en-US" dirty="0">
              <a:ea typeface="Calibri"/>
              <a:cs typeface="Calibri"/>
            </a:endParaRPr>
          </a:p>
          <a:p>
            <a:r>
              <a:rPr lang="en-US" dirty="0"/>
              <a:t>* Languages appear near each other</a:t>
            </a:r>
            <a:endParaRPr lang="en-US" dirty="0">
              <a:ea typeface="Calibri"/>
              <a:cs typeface="Calibri"/>
            </a:endParaRPr>
          </a:p>
          <a:p>
            <a:r>
              <a:rPr lang="en-US" dirty="0"/>
              <a:t>* Countries cluster together</a:t>
            </a:r>
            <a:endParaRPr lang="en-US" dirty="0">
              <a:ea typeface="Calibri"/>
              <a:cs typeface="Calibri"/>
            </a:endParaRPr>
          </a:p>
          <a:p>
            <a:r>
              <a:rPr lang="en-US" dirty="0"/>
              <a:t>* Kings and queens cluster together</a:t>
            </a:r>
            <a:endParaRPr lang="en-US" dirty="0">
              <a:ea typeface="Calibri"/>
              <a:cs typeface="Calibri"/>
            </a:endParaRPr>
          </a:p>
          <a:p>
            <a:r>
              <a:rPr lang="en-US" dirty="0"/>
              <a:t>* Soccer players cluster together</a:t>
            </a:r>
            <a:endParaRPr lang="en-US" dirty="0">
              <a:ea typeface="Calibri"/>
              <a:cs typeface="Calibri"/>
            </a:endParaRPr>
          </a:p>
          <a:p>
            <a:r>
              <a:rPr lang="en-US" dirty="0"/>
              <a:t>* Artists cluster together</a:t>
            </a:r>
            <a:endParaRPr lang="en-US" dirty="0">
              <a:ea typeface="Calibri"/>
              <a:cs typeface="Calibri"/>
            </a:endParaRPr>
          </a:p>
          <a:p>
            <a:r>
              <a:rPr lang="en-US" dirty="0"/>
              <a:t> </a:t>
            </a:r>
            <a:endParaRPr lang="en-US" dirty="0">
              <a:ea typeface="Calibri"/>
              <a:cs typeface="Calibri"/>
            </a:endParaRPr>
          </a:p>
          <a:p>
            <a:r>
              <a:rPr lang="en-US" dirty="0"/>
              <a:t>Embeddings organize text by semantic similarity.</a:t>
            </a:r>
            <a:endParaRPr lang="en-US" dirty="0">
              <a:ea typeface="Calibri"/>
              <a:cs typeface="Calibri"/>
            </a:endParaRPr>
          </a:p>
          <a:p>
            <a:r>
              <a:rPr lang="en-US" dirty="0"/>
              <a:t> </a:t>
            </a:r>
            <a:endParaRPr lang="en-US" dirty="0">
              <a:ea typeface="Calibri"/>
              <a:cs typeface="Calibri"/>
            </a:endParaRPr>
          </a:p>
          <a:p>
            <a:r>
              <a:rPr lang="en-US" dirty="0"/>
              <a:t>In the next lesson, you will use embeddings to perform dense retrieval, meaning you will search for answers to queries in a large database by finding the closest embeddings.</a:t>
            </a:r>
            <a:endParaRPr lang="en-US" dirty="0">
              <a:ea typeface="Calibri"/>
              <a:cs typeface="Calibri"/>
            </a:endParaRPr>
          </a:p>
          <a:p>
            <a:endParaRPr lang="en-US" dirty="0">
              <a:ea typeface="Calibri"/>
              <a:cs typeface="Calibri"/>
            </a:endParaRPr>
          </a:p>
        </p:txBody>
      </p:sp>
      <p:sp>
        <p:nvSpPr>
          <p:cNvPr id="4" name="Segnaposto numero diapositiva 3">
            <a:extLst>
              <a:ext uri="{FF2B5EF4-FFF2-40B4-BE49-F238E27FC236}">
                <a16:creationId xmlns:a16="http://schemas.microsoft.com/office/drawing/2014/main" id="{05E1DF7F-E06B-D605-55A9-33AAA5ECC0D5}"/>
              </a:ext>
            </a:extLst>
          </p:cNvPr>
          <p:cNvSpPr>
            <a:spLocks noGrp="1"/>
          </p:cNvSpPr>
          <p:nvPr>
            <p:ph type="sldNum" sz="quarter" idx="5"/>
          </p:nvPr>
        </p:nvSpPr>
        <p:spPr/>
        <p:txBody>
          <a:bodyPr/>
          <a:lstStyle/>
          <a:p>
            <a:fld id="{4D509F6B-938C-4261-886A-9127F41698B1}" type="slidenum">
              <a:t>5</a:t>
            </a:fld>
            <a:endParaRPr lang="it-IT"/>
          </a:p>
        </p:txBody>
      </p:sp>
    </p:spTree>
    <p:extLst>
      <p:ext uri="{BB962C8B-B14F-4D97-AF65-F5344CB8AC3E}">
        <p14:creationId xmlns:p14="http://schemas.microsoft.com/office/powerpoint/2010/main" val="183245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7DFEF-D16E-57F2-DB3D-BC3A43CF01A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ACAE727-EBAF-FD26-3700-413D27D9D9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61CDBA0-3315-9C50-A03C-58E89DD849FD}"/>
              </a:ext>
            </a:extLst>
          </p:cNvPr>
          <p:cNvSpPr>
            <a:spLocks noGrp="1"/>
          </p:cNvSpPr>
          <p:nvPr>
            <p:ph type="body" idx="1"/>
          </p:nvPr>
        </p:nvSpPr>
        <p:spPr/>
        <p:txBody>
          <a:bodyPr/>
          <a:lstStyle/>
          <a:p>
            <a:endParaRPr lang="en-US" dirty="0">
              <a:ea typeface="Calibri"/>
              <a:cs typeface="Calibri"/>
            </a:endParaRPr>
          </a:p>
        </p:txBody>
      </p:sp>
      <p:sp>
        <p:nvSpPr>
          <p:cNvPr id="4" name="Segnaposto numero diapositiva 3">
            <a:extLst>
              <a:ext uri="{FF2B5EF4-FFF2-40B4-BE49-F238E27FC236}">
                <a16:creationId xmlns:a16="http://schemas.microsoft.com/office/drawing/2014/main" id="{FE3F38F7-E59B-76E1-26B5-5749BFC07EBC}"/>
              </a:ext>
            </a:extLst>
          </p:cNvPr>
          <p:cNvSpPr>
            <a:spLocks noGrp="1"/>
          </p:cNvSpPr>
          <p:nvPr>
            <p:ph type="sldNum" sz="quarter" idx="5"/>
          </p:nvPr>
        </p:nvSpPr>
        <p:spPr/>
        <p:txBody>
          <a:bodyPr/>
          <a:lstStyle/>
          <a:p>
            <a:fld id="{4D509F6B-938C-4261-886A-9127F41698B1}" type="slidenum">
              <a:t>6</a:t>
            </a:fld>
            <a:endParaRPr lang="it-IT"/>
          </a:p>
        </p:txBody>
      </p:sp>
    </p:spTree>
    <p:extLst>
      <p:ext uri="{BB962C8B-B14F-4D97-AF65-F5344CB8AC3E}">
        <p14:creationId xmlns:p14="http://schemas.microsoft.com/office/powerpoint/2010/main" val="2845345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1D056-109D-694B-1861-3E13A2C085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FD0BF3-C8EF-1DEF-B5EF-558BAE167B4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FA941D2-5D1B-2DAD-D2BD-FA914B5FA168}"/>
              </a:ext>
            </a:extLst>
          </p:cNvPr>
          <p:cNvSpPr>
            <a:spLocks noGrp="1"/>
          </p:cNvSpPr>
          <p:nvPr>
            <p:ph type="body" idx="1"/>
          </p:nvPr>
        </p:nvSpPr>
        <p:spPr/>
        <p:txBody>
          <a:bodyPr/>
          <a:lstStyle/>
          <a:p>
            <a:endParaRPr lang="en-US" dirty="0">
              <a:ea typeface="Calibri"/>
              <a:cs typeface="Calibri"/>
            </a:endParaRPr>
          </a:p>
        </p:txBody>
      </p:sp>
      <p:sp>
        <p:nvSpPr>
          <p:cNvPr id="4" name="Segnaposto numero diapositiva 3">
            <a:extLst>
              <a:ext uri="{FF2B5EF4-FFF2-40B4-BE49-F238E27FC236}">
                <a16:creationId xmlns:a16="http://schemas.microsoft.com/office/drawing/2014/main" id="{5CB78134-0C32-D130-64EE-D281E570BEA9}"/>
              </a:ext>
            </a:extLst>
          </p:cNvPr>
          <p:cNvSpPr>
            <a:spLocks noGrp="1"/>
          </p:cNvSpPr>
          <p:nvPr>
            <p:ph type="sldNum" sz="quarter" idx="5"/>
          </p:nvPr>
        </p:nvSpPr>
        <p:spPr/>
        <p:txBody>
          <a:bodyPr/>
          <a:lstStyle/>
          <a:p>
            <a:fld id="{4D509F6B-938C-4261-886A-9127F41698B1}" type="slidenum">
              <a:t>7</a:t>
            </a:fld>
            <a:endParaRPr lang="it-IT"/>
          </a:p>
        </p:txBody>
      </p:sp>
    </p:spTree>
    <p:extLst>
      <p:ext uri="{BB962C8B-B14F-4D97-AF65-F5344CB8AC3E}">
        <p14:creationId xmlns:p14="http://schemas.microsoft.com/office/powerpoint/2010/main" val="379408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A9590-6A14-999D-F67E-1685AC6646F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9DCFBAE-EB92-61CC-0274-BE95B92BBC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6927D06-66C4-4123-E624-6D7A39A96936}"/>
              </a:ext>
            </a:extLst>
          </p:cNvPr>
          <p:cNvSpPr>
            <a:spLocks noGrp="1"/>
          </p:cNvSpPr>
          <p:nvPr>
            <p:ph type="body" idx="1"/>
          </p:nvPr>
        </p:nvSpPr>
        <p:spPr/>
        <p:txBody>
          <a:bodyPr/>
          <a:lstStyle/>
          <a:p>
            <a:r>
              <a:rPr lang="en-US" dirty="0"/>
              <a:t>Welcome to Lesson 3 on Dense Retrieval. Now that we've learned about embeddings in the previous lesson, let's learn about how to use them for semantic search, or search by meaning. This lesson is going to be in two parts.</a:t>
            </a:r>
            <a:endParaRPr lang="it-IT" dirty="0"/>
          </a:p>
          <a:p>
            <a:r>
              <a:rPr lang="en-US" dirty="0"/>
              <a:t> </a:t>
            </a:r>
            <a:endParaRPr lang="en-US" dirty="0">
              <a:ea typeface="Calibri"/>
              <a:cs typeface="Calibri"/>
            </a:endParaRPr>
          </a:p>
          <a:p>
            <a:r>
              <a:rPr lang="en-US" dirty="0"/>
              <a:t>In the first part, we'll connect to the same database that we used in Lesson 1, but instead of doing keyword search, we will do vector search using the embeddings to perform semantic search.</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Then, in the second part, after becoming comfortable with querying a vector database that's already been prepared for us, we will process the text from the beginning and see how we can build from scratch a vector index.</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Let’s load our API keys using the same code from before. Before we do semantic search, we start by importing Cohere and setting up the Cohere Python SDK using the API key.</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We also set up the </a:t>
            </a:r>
            <a:r>
              <a:rPr lang="en-US" dirty="0" err="1"/>
              <a:t>Weaviate</a:t>
            </a:r>
            <a:r>
              <a:rPr lang="en-US" dirty="0"/>
              <a:t> client and connect to the same database. Up to this point, nothing is new.</a:t>
            </a:r>
            <a:endParaRPr lang="en-US" dirty="0">
              <a:ea typeface="Calibri"/>
              <a:cs typeface="Calibri"/>
            </a:endParaRPr>
          </a:p>
          <a:p>
            <a:r>
              <a:rPr lang="en-US" dirty="0"/>
              <a:t> </a:t>
            </a:r>
            <a:endParaRPr lang="en-US" dirty="0">
              <a:ea typeface="Calibri"/>
              <a:cs typeface="Calibri"/>
            </a:endParaRPr>
          </a:p>
          <a:p>
            <a:r>
              <a:rPr lang="en-US" dirty="0"/>
              <a:t>Before looking at the code for searching by embeddings for dense retrieval, let’s understand what it means conceptually.</a:t>
            </a:r>
            <a:endParaRPr lang="en-US" dirty="0">
              <a:ea typeface="Calibri"/>
              <a:cs typeface="Calibri"/>
            </a:endParaRPr>
          </a:p>
          <a:p>
            <a:r>
              <a:rPr lang="en-US" dirty="0"/>
              <a:t> </a:t>
            </a:r>
            <a:endParaRPr lang="en-US" dirty="0">
              <a:ea typeface="Calibri"/>
              <a:cs typeface="Calibri"/>
            </a:endParaRPr>
          </a:p>
          <a:p>
            <a:r>
              <a:rPr lang="en-US" dirty="0"/>
              <a:t>Suppose we have the query:</a:t>
            </a:r>
            <a:endParaRPr lang="en-US" dirty="0">
              <a:ea typeface="Calibri"/>
              <a:cs typeface="Calibri"/>
            </a:endParaRPr>
          </a:p>
          <a:p>
            <a:r>
              <a:rPr lang="en-US" dirty="0"/>
              <a:t>“What is the capital of Canada?”</a:t>
            </a:r>
            <a:endParaRPr lang="en-US" dirty="0">
              <a:ea typeface="Calibri"/>
              <a:cs typeface="Calibri"/>
            </a:endParaRPr>
          </a:p>
          <a:p>
            <a:r>
              <a:rPr lang="en-US" dirty="0"/>
              <a:t> </a:t>
            </a:r>
            <a:endParaRPr lang="en-US" dirty="0">
              <a:ea typeface="Calibri"/>
              <a:cs typeface="Calibri"/>
            </a:endParaRPr>
          </a:p>
          <a:p>
            <a:r>
              <a:rPr lang="en-US" dirty="0"/>
              <a:t>And we have several possible responses in our archive:</a:t>
            </a:r>
            <a:endParaRPr lang="en-US" dirty="0">
              <a:ea typeface="Calibri"/>
              <a:cs typeface="Calibri"/>
            </a:endParaRPr>
          </a:p>
          <a:p>
            <a:r>
              <a:rPr lang="en-US" dirty="0"/>
              <a:t> </a:t>
            </a:r>
            <a:endParaRPr lang="en-US" dirty="0">
              <a:ea typeface="Calibri"/>
              <a:cs typeface="Calibri"/>
            </a:endParaRPr>
          </a:p>
          <a:p>
            <a:r>
              <a:rPr lang="en-US" dirty="0"/>
              <a:t>* The capital of Canada is Ottawa.</a:t>
            </a:r>
            <a:endParaRPr lang="en-US" dirty="0">
              <a:ea typeface="Calibri"/>
              <a:cs typeface="Calibri"/>
            </a:endParaRPr>
          </a:p>
          <a:p>
            <a:r>
              <a:rPr lang="en-US" dirty="0"/>
              <a:t>* The capital of France is Paris.</a:t>
            </a:r>
            <a:endParaRPr lang="en-US" dirty="0">
              <a:ea typeface="Calibri"/>
              <a:cs typeface="Calibri"/>
            </a:endParaRPr>
          </a:p>
          <a:p>
            <a:r>
              <a:rPr lang="en-US" dirty="0"/>
              <a:t>* Other unrelated sentences.</a:t>
            </a:r>
            <a:endParaRPr lang="en-US" dirty="0">
              <a:ea typeface="Calibri"/>
              <a:cs typeface="Calibri"/>
            </a:endParaRPr>
          </a:p>
          <a:p>
            <a:r>
              <a:rPr lang="en-US" dirty="0"/>
              <a:t> </a:t>
            </a:r>
            <a:endParaRPr lang="en-US" dirty="0">
              <a:ea typeface="Calibri"/>
              <a:cs typeface="Calibri"/>
            </a:endParaRPr>
          </a:p>
          <a:p>
            <a:r>
              <a:rPr lang="en-US" dirty="0"/>
              <a:t>If we plot these in embedding space, sentences with similar meaning will be close to each other. Sentences about capitals cluster together, while sentences about colors cluster elsewhere.</a:t>
            </a:r>
            <a:endParaRPr lang="en-US" dirty="0">
              <a:ea typeface="Calibri"/>
              <a:cs typeface="Calibri"/>
            </a:endParaRPr>
          </a:p>
          <a:p>
            <a:r>
              <a:rPr lang="en-US" dirty="0"/>
              <a:t> </a:t>
            </a:r>
            <a:endParaRPr lang="en-US" dirty="0">
              <a:ea typeface="Calibri"/>
              <a:cs typeface="Calibri"/>
            </a:endParaRPr>
          </a:p>
          <a:p>
            <a:r>
              <a:rPr lang="en-US" dirty="0"/>
              <a:t>If we project the query into that same embedding space using a search-optimized embedding model, it will be closest to the correct answer:</a:t>
            </a:r>
            <a:endParaRPr lang="en-US" dirty="0">
              <a:ea typeface="Calibri"/>
              <a:cs typeface="Calibri"/>
            </a:endParaRPr>
          </a:p>
          <a:p>
            <a:r>
              <a:rPr lang="en-US" dirty="0"/>
              <a:t>“The capital of Canada is Ottawa.”</a:t>
            </a:r>
            <a:endParaRPr lang="en-US" dirty="0">
              <a:ea typeface="Calibri"/>
              <a:cs typeface="Calibri"/>
            </a:endParaRPr>
          </a:p>
          <a:p>
            <a:r>
              <a:rPr lang="en-US" dirty="0"/>
              <a:t> </a:t>
            </a:r>
            <a:endParaRPr lang="en-US" dirty="0">
              <a:ea typeface="Calibri"/>
              <a:cs typeface="Calibri"/>
            </a:endParaRPr>
          </a:p>
          <a:p>
            <a:r>
              <a:rPr lang="en-US" dirty="0"/>
              <a:t>This use of similarity and distance in embedding space for search is called **dense retrieval**, one of the two main approaches to semantic search (the other being re-rankers).</a:t>
            </a:r>
            <a:endParaRPr lang="en-US" dirty="0">
              <a:ea typeface="Calibri"/>
              <a:cs typeface="Calibri"/>
            </a:endParaRPr>
          </a:p>
          <a:p>
            <a:r>
              <a:rPr lang="en-US" dirty="0"/>
              <a:t> </a:t>
            </a:r>
            <a:endParaRPr lang="en-US" dirty="0">
              <a:ea typeface="Calibri"/>
              <a:cs typeface="Calibri"/>
            </a:endParaRPr>
          </a:p>
          <a:p>
            <a:r>
              <a:rPr lang="en-US" dirty="0"/>
              <a:t>Now, let’s see how to do dense retrieval with </a:t>
            </a:r>
            <a:r>
              <a:rPr lang="en-US" dirty="0" err="1"/>
              <a:t>Weaviate</a:t>
            </a:r>
            <a:r>
              <a:rPr lang="en-US" dirty="0"/>
              <a:t>.</a:t>
            </a:r>
            <a:endParaRPr lang="en-US" dirty="0">
              <a:ea typeface="Calibri"/>
              <a:cs typeface="Calibri"/>
            </a:endParaRPr>
          </a:p>
          <a:p>
            <a:r>
              <a:rPr lang="en-US" dirty="0"/>
              <a:t> </a:t>
            </a:r>
            <a:endParaRPr lang="en-US" dirty="0">
              <a:ea typeface="Calibri"/>
              <a:cs typeface="Calibri"/>
            </a:endParaRPr>
          </a:p>
          <a:p>
            <a:r>
              <a:rPr lang="en-US" dirty="0"/>
              <a:t>The main difference compared to keyword search (BM25) is that instead of using BM25, we use `</a:t>
            </a:r>
            <a:r>
              <a:rPr lang="en-US" dirty="0" err="1"/>
              <a:t>nearText</a:t>
            </a:r>
            <a:r>
              <a:rPr lang="en-US" dirty="0"/>
              <a:t>`, passing the query as a vector-based search parameter.</a:t>
            </a:r>
            <a:endParaRPr lang="en-US" dirty="0">
              <a:ea typeface="Calibri"/>
              <a:cs typeface="Calibri"/>
            </a:endParaRPr>
          </a:p>
          <a:p>
            <a:r>
              <a:rPr lang="en-US" dirty="0"/>
              <a:t> </a:t>
            </a:r>
            <a:endParaRPr lang="en-US" dirty="0">
              <a:ea typeface="Calibri"/>
              <a:cs typeface="Calibri"/>
            </a:endParaRPr>
          </a:p>
          <a:p>
            <a:r>
              <a:rPr lang="en-US" dirty="0"/>
              <a:t>When we run queries like:</a:t>
            </a:r>
            <a:endParaRPr lang="en-US" dirty="0">
              <a:ea typeface="Calibri"/>
              <a:cs typeface="Calibri"/>
            </a:endParaRPr>
          </a:p>
          <a:p>
            <a:r>
              <a:rPr lang="en-US" dirty="0"/>
              <a:t> </a:t>
            </a:r>
            <a:endParaRPr lang="en-US" dirty="0">
              <a:ea typeface="Calibri"/>
              <a:cs typeface="Calibri"/>
            </a:endParaRPr>
          </a:p>
          <a:p>
            <a:r>
              <a:rPr lang="en-US" dirty="0"/>
              <a:t>* “Who wrote Hamlet?”</a:t>
            </a:r>
            <a:endParaRPr lang="en-US" dirty="0">
              <a:ea typeface="Calibri"/>
              <a:cs typeface="Calibri"/>
            </a:endParaRPr>
          </a:p>
          <a:p>
            <a:r>
              <a:rPr lang="en-US" dirty="0"/>
              <a:t> </a:t>
            </a:r>
            <a:endParaRPr lang="en-US" dirty="0">
              <a:ea typeface="Calibri"/>
              <a:cs typeface="Calibri"/>
            </a:endParaRPr>
          </a:p>
          <a:p>
            <a:r>
              <a:rPr lang="en-US" dirty="0"/>
              <a:t>The system matches embeddings and retrieves text most semantically similar to the query. The top result discusses Shakespeare writing Hamlet. We also receive a distance score indicating how close the result is to the query.</a:t>
            </a:r>
            <a:endParaRPr lang="en-US" dirty="0">
              <a:ea typeface="Calibri"/>
              <a:cs typeface="Calibri"/>
            </a:endParaRPr>
          </a:p>
          <a:p>
            <a:r>
              <a:rPr lang="en-US" dirty="0"/>
              <a:t> </a:t>
            </a:r>
            <a:endParaRPr lang="en-US" dirty="0">
              <a:ea typeface="Calibri"/>
              <a:cs typeface="Calibri"/>
            </a:endParaRPr>
          </a:p>
          <a:p>
            <a:r>
              <a:rPr lang="en-US" dirty="0"/>
              <a:t>Comparing with keyword search:</a:t>
            </a:r>
            <a:endParaRPr lang="en-US" dirty="0">
              <a:ea typeface="Calibri"/>
              <a:cs typeface="Calibri"/>
            </a:endParaRPr>
          </a:p>
          <a:p>
            <a:r>
              <a:rPr lang="en-US" dirty="0"/>
              <a:t> </a:t>
            </a:r>
            <a:endParaRPr lang="en-US" dirty="0">
              <a:ea typeface="Calibri"/>
              <a:cs typeface="Calibri"/>
            </a:endParaRPr>
          </a:p>
          <a:p>
            <a:r>
              <a:rPr lang="en-US" dirty="0"/>
              <a:t>* Keyword search might return pages about Canada (monarchy, flag, early period) but not the capital.</a:t>
            </a:r>
            <a:endParaRPr lang="en-US" dirty="0">
              <a:ea typeface="Calibri"/>
              <a:cs typeface="Calibri"/>
            </a:endParaRPr>
          </a:p>
          <a:p>
            <a:r>
              <a:rPr lang="en-US" dirty="0"/>
              <a:t>* Dense retrieval correctly returns the Ottawa page.</a:t>
            </a:r>
            <a:endParaRPr lang="en-US" dirty="0">
              <a:ea typeface="Calibri"/>
              <a:cs typeface="Calibri"/>
            </a:endParaRPr>
          </a:p>
          <a:p>
            <a:r>
              <a:rPr lang="en-US" dirty="0"/>
              <a:t> </a:t>
            </a:r>
            <a:endParaRPr lang="en-US" dirty="0">
              <a:ea typeface="Calibri"/>
              <a:cs typeface="Calibri"/>
            </a:endParaRPr>
          </a:p>
          <a:p>
            <a:r>
              <a:rPr lang="en-US" dirty="0"/>
              <a:t>Another example:</a:t>
            </a:r>
            <a:endParaRPr lang="en-US" dirty="0">
              <a:ea typeface="Calibri"/>
              <a:cs typeface="Calibri"/>
            </a:endParaRPr>
          </a:p>
          <a:p>
            <a:r>
              <a:rPr lang="en-US" dirty="0"/>
              <a:t> </a:t>
            </a:r>
            <a:endParaRPr lang="en-US" dirty="0">
              <a:ea typeface="Calibri"/>
              <a:cs typeface="Calibri"/>
            </a:endParaRPr>
          </a:p>
          <a:p>
            <a:r>
              <a:rPr lang="en-US" dirty="0"/>
              <a:t>* Query: “Tallest person in history”</a:t>
            </a:r>
            <a:endParaRPr lang="en-US" dirty="0">
              <a:ea typeface="Calibri"/>
              <a:cs typeface="Calibri"/>
            </a:endParaRPr>
          </a:p>
          <a:p>
            <a:r>
              <a:rPr lang="en-US" dirty="0"/>
              <a:t> </a:t>
            </a:r>
            <a:endParaRPr lang="en-US" dirty="0">
              <a:ea typeface="Calibri"/>
              <a:cs typeface="Calibri"/>
            </a:endParaRPr>
          </a:p>
          <a:p>
            <a:r>
              <a:rPr lang="en-US" dirty="0"/>
              <a:t>  * Keyword search returns irrelevant historical content.</a:t>
            </a:r>
            <a:endParaRPr lang="en-US" dirty="0">
              <a:ea typeface="Calibri"/>
              <a:cs typeface="Calibri"/>
            </a:endParaRPr>
          </a:p>
          <a:p>
            <a:r>
              <a:rPr lang="en-US" dirty="0"/>
              <a:t>  * Dense retrieval correctly returns Robert Wadlow.</a:t>
            </a:r>
            <a:endParaRPr lang="en-US" dirty="0">
              <a:ea typeface="Calibri"/>
              <a:cs typeface="Calibri"/>
            </a:endParaRPr>
          </a:p>
          <a:p>
            <a:r>
              <a:rPr lang="en-US" dirty="0"/>
              <a:t> </a:t>
            </a:r>
            <a:endParaRPr lang="en-US" dirty="0">
              <a:ea typeface="Calibri"/>
              <a:cs typeface="Calibri"/>
            </a:endParaRPr>
          </a:p>
          <a:p>
            <a:r>
              <a:rPr lang="en-US" dirty="0"/>
              <a:t>Dense retrieval also supports multilingual search. Using a multilingual embedding model, a query written in German or Arabic still retrieves the correct English result.</a:t>
            </a:r>
            <a:endParaRPr lang="en-US" dirty="0">
              <a:ea typeface="Calibri"/>
              <a:cs typeface="Calibri"/>
            </a:endParaRPr>
          </a:p>
          <a:p>
            <a:r>
              <a:rPr lang="en-US" dirty="0"/>
              <a:t> </a:t>
            </a:r>
            <a:endParaRPr lang="en-US" dirty="0">
              <a:ea typeface="Calibri"/>
              <a:cs typeface="Calibri"/>
            </a:endParaRPr>
          </a:p>
          <a:p>
            <a:r>
              <a:rPr lang="en-US" dirty="0"/>
              <a:t>Dense retrieval is also powerful for exploration. For example:</a:t>
            </a:r>
            <a:endParaRPr lang="en-US" dirty="0">
              <a:ea typeface="Calibri"/>
              <a:cs typeface="Calibri"/>
            </a:endParaRPr>
          </a:p>
          <a:p>
            <a:r>
              <a:rPr lang="en-US" dirty="0"/>
              <a:t> </a:t>
            </a:r>
            <a:endParaRPr lang="en-US" dirty="0">
              <a:ea typeface="Calibri"/>
              <a:cs typeface="Calibri"/>
            </a:endParaRPr>
          </a:p>
          <a:p>
            <a:r>
              <a:rPr lang="en-US" dirty="0"/>
              <a:t>* “Film about a time travel paradox”</a:t>
            </a:r>
            <a:endParaRPr lang="en-US" dirty="0">
              <a:ea typeface="Calibri"/>
              <a:cs typeface="Calibri"/>
            </a:endParaRPr>
          </a:p>
          <a:p>
            <a:r>
              <a:rPr lang="en-US" dirty="0"/>
              <a:t>  returns relevant films like *About Time* or *The Time Machine*.</a:t>
            </a:r>
            <a:endParaRPr lang="en-US" dirty="0">
              <a:ea typeface="Calibri"/>
              <a:cs typeface="Calibri"/>
            </a:endParaRPr>
          </a:p>
          <a:p>
            <a:r>
              <a:rPr lang="en-US" dirty="0"/>
              <a:t> </a:t>
            </a:r>
            <a:endParaRPr lang="en-US" dirty="0">
              <a:ea typeface="Calibri"/>
              <a:cs typeface="Calibri"/>
            </a:endParaRPr>
          </a:p>
          <a:p>
            <a:r>
              <a:rPr lang="en-US" dirty="0"/>
              <a:t>That concludes Part 1: consuming an existing vector database.</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Part 2: Building a Vector Search Database</a:t>
            </a:r>
            <a:endParaRPr lang="en-US" dirty="0">
              <a:ea typeface="Calibri"/>
              <a:cs typeface="Calibri"/>
            </a:endParaRPr>
          </a:p>
          <a:p>
            <a:r>
              <a:rPr lang="en-US" dirty="0"/>
              <a:t> </a:t>
            </a:r>
            <a:endParaRPr lang="en-US" dirty="0">
              <a:ea typeface="Calibri"/>
              <a:cs typeface="Calibri"/>
            </a:endParaRPr>
          </a:p>
          <a:p>
            <a:r>
              <a:rPr lang="en-US" dirty="0"/>
              <a:t>We now build our own vector search system from scratch.</a:t>
            </a:r>
            <a:endParaRPr lang="en-US" dirty="0">
              <a:ea typeface="Calibri"/>
              <a:cs typeface="Calibri"/>
            </a:endParaRPr>
          </a:p>
          <a:p>
            <a:r>
              <a:rPr lang="en-US" dirty="0"/>
              <a:t> </a:t>
            </a:r>
            <a:endParaRPr lang="en-US" dirty="0">
              <a:ea typeface="Calibri"/>
              <a:cs typeface="Calibri"/>
            </a:endParaRPr>
          </a:p>
          <a:p>
            <a:r>
              <a:rPr lang="en-US" dirty="0"/>
              <a:t>We import:</a:t>
            </a:r>
            <a:endParaRPr lang="en-US" dirty="0">
              <a:ea typeface="Calibri"/>
              <a:cs typeface="Calibri"/>
            </a:endParaRPr>
          </a:p>
          <a:p>
            <a:r>
              <a:rPr lang="en-US" dirty="0"/>
              <a:t> </a:t>
            </a:r>
            <a:endParaRPr lang="en-US" dirty="0">
              <a:ea typeface="Calibri"/>
              <a:cs typeface="Calibri"/>
            </a:endParaRPr>
          </a:p>
          <a:p>
            <a:r>
              <a:rPr lang="en-US" dirty="0"/>
              <a:t>* Annoy (Approximate Nearest Neighbor library)</a:t>
            </a:r>
            <a:endParaRPr lang="en-US" dirty="0">
              <a:ea typeface="Calibri"/>
              <a:cs typeface="Calibri"/>
            </a:endParaRPr>
          </a:p>
          <a:p>
            <a:r>
              <a:rPr lang="en-US" dirty="0"/>
              <a:t>* Standard Python libraries</a:t>
            </a:r>
            <a:endParaRPr lang="en-US" dirty="0">
              <a:ea typeface="Calibri"/>
              <a:cs typeface="Calibri"/>
            </a:endParaRPr>
          </a:p>
          <a:p>
            <a:r>
              <a:rPr lang="en-US" dirty="0"/>
              <a:t> </a:t>
            </a:r>
            <a:endParaRPr lang="en-US" dirty="0">
              <a:ea typeface="Calibri"/>
              <a:cs typeface="Calibri"/>
            </a:endParaRPr>
          </a:p>
          <a:p>
            <a:r>
              <a:rPr lang="en-US" dirty="0"/>
              <a:t>Using text from a Wikipedia page (e.g., Interstellar), we copy the text and store it in a variable.</a:t>
            </a:r>
            <a:endParaRPr lang="en-US" dirty="0">
              <a:ea typeface="Calibri"/>
              <a:cs typeface="Calibri"/>
            </a:endParaRPr>
          </a:p>
          <a:p>
            <a:r>
              <a:rPr lang="en-US" dirty="0"/>
              <a:t> </a:t>
            </a:r>
            <a:endParaRPr lang="en-US" dirty="0">
              <a:ea typeface="Calibri"/>
              <a:cs typeface="Calibri"/>
            </a:endParaRPr>
          </a:p>
          <a:p>
            <a:r>
              <a:rPr lang="en-US" dirty="0"/>
              <a:t>A key design question is **chunking**:</a:t>
            </a:r>
            <a:endParaRPr lang="en-US" dirty="0">
              <a:ea typeface="Calibri"/>
              <a:cs typeface="Calibri"/>
            </a:endParaRPr>
          </a:p>
          <a:p>
            <a:r>
              <a:rPr lang="en-US" dirty="0"/>
              <a:t> </a:t>
            </a:r>
            <a:endParaRPr lang="en-US" dirty="0">
              <a:ea typeface="Calibri"/>
              <a:cs typeface="Calibri"/>
            </a:endParaRPr>
          </a:p>
          <a:p>
            <a:r>
              <a:rPr lang="en-US" dirty="0"/>
              <a:t>* Split by sentences?</a:t>
            </a:r>
            <a:endParaRPr lang="en-US" dirty="0">
              <a:ea typeface="Calibri"/>
              <a:cs typeface="Calibri"/>
            </a:endParaRPr>
          </a:p>
          <a:p>
            <a:r>
              <a:rPr lang="en-US" dirty="0"/>
              <a:t>* Split by paragraphs?</a:t>
            </a:r>
            <a:endParaRPr lang="en-US" dirty="0">
              <a:ea typeface="Calibri"/>
              <a:cs typeface="Calibri"/>
            </a:endParaRPr>
          </a:p>
          <a:p>
            <a:r>
              <a:rPr lang="en-US" dirty="0"/>
              <a:t>* Or other strategy?</a:t>
            </a:r>
            <a:endParaRPr lang="en-US" dirty="0">
              <a:ea typeface="Calibri"/>
              <a:cs typeface="Calibri"/>
            </a:endParaRPr>
          </a:p>
          <a:p>
            <a:r>
              <a:rPr lang="en-US" dirty="0"/>
              <a:t> </a:t>
            </a:r>
            <a:endParaRPr lang="en-US" dirty="0">
              <a:ea typeface="Calibri"/>
              <a:cs typeface="Calibri"/>
            </a:endParaRPr>
          </a:p>
          <a:p>
            <a:r>
              <a:rPr lang="en-US" dirty="0"/>
              <a:t>There is no universal answer. Generally:</a:t>
            </a:r>
            <a:endParaRPr lang="en-US" dirty="0">
              <a:ea typeface="Calibri"/>
              <a:cs typeface="Calibri"/>
            </a:endParaRPr>
          </a:p>
          <a:p>
            <a:r>
              <a:rPr lang="en-US" dirty="0"/>
              <a:t> </a:t>
            </a:r>
            <a:endParaRPr lang="en-US" dirty="0">
              <a:ea typeface="Calibri"/>
              <a:cs typeface="Calibri"/>
            </a:endParaRPr>
          </a:p>
          <a:p>
            <a:r>
              <a:rPr lang="en-US" dirty="0"/>
              <a:t>* Each chunk should contain one coherent idea.</a:t>
            </a:r>
            <a:endParaRPr lang="en-US" dirty="0">
              <a:ea typeface="Calibri"/>
              <a:cs typeface="Calibri"/>
            </a:endParaRPr>
          </a:p>
          <a:p>
            <a:r>
              <a:rPr lang="en-US" dirty="0"/>
              <a:t>* Chunking depends on the use case.</a:t>
            </a:r>
            <a:endParaRPr lang="en-US" dirty="0">
              <a:ea typeface="Calibri"/>
              <a:cs typeface="Calibri"/>
            </a:endParaRPr>
          </a:p>
          <a:p>
            <a:r>
              <a:rPr lang="en-US" dirty="0"/>
              <a:t>* Noisy text may require more advanced sentence splitting.</a:t>
            </a:r>
            <a:endParaRPr lang="en-US" dirty="0">
              <a:ea typeface="Calibri"/>
              <a:cs typeface="Calibri"/>
            </a:endParaRPr>
          </a:p>
          <a:p>
            <a:r>
              <a:rPr lang="en-US" dirty="0"/>
              <a:t> </a:t>
            </a:r>
            <a:endParaRPr lang="en-US" dirty="0">
              <a:ea typeface="Calibri"/>
              <a:cs typeface="Calibri"/>
            </a:endParaRPr>
          </a:p>
          <a:p>
            <a:r>
              <a:rPr lang="en-US" dirty="0"/>
              <a:t>If we split by sentences, some sentences may lack context.</a:t>
            </a:r>
            <a:endParaRPr lang="en-US" dirty="0">
              <a:ea typeface="Calibri"/>
              <a:cs typeface="Calibri"/>
            </a:endParaRPr>
          </a:p>
          <a:p>
            <a:r>
              <a:rPr lang="en-US" dirty="0"/>
              <a:t>For example:</a:t>
            </a:r>
            <a:endParaRPr lang="en-US" dirty="0">
              <a:ea typeface="Calibri"/>
              <a:cs typeface="Calibri"/>
            </a:endParaRPr>
          </a:p>
          <a:p>
            <a:r>
              <a:rPr lang="en-US" dirty="0"/>
              <a:t>“It received acclaim for its performance…”</a:t>
            </a:r>
            <a:endParaRPr lang="en-US" dirty="0">
              <a:ea typeface="Calibri"/>
              <a:cs typeface="Calibri"/>
            </a:endParaRPr>
          </a:p>
          <a:p>
            <a:r>
              <a:rPr lang="en-US" dirty="0"/>
              <a:t> </a:t>
            </a:r>
            <a:endParaRPr lang="en-US" dirty="0">
              <a:ea typeface="Calibri"/>
              <a:cs typeface="Calibri"/>
            </a:endParaRPr>
          </a:p>
          <a:p>
            <a:r>
              <a:rPr lang="en-US" dirty="0"/>
              <a:t>Without context, the embedding may not know what “it” refers to.</a:t>
            </a:r>
            <a:endParaRPr lang="en-US" dirty="0">
              <a:ea typeface="Calibri"/>
              <a:cs typeface="Calibri"/>
            </a:endParaRPr>
          </a:p>
          <a:p>
            <a:r>
              <a:rPr lang="en-US" dirty="0"/>
              <a:t> </a:t>
            </a:r>
            <a:endParaRPr lang="en-US" dirty="0">
              <a:ea typeface="Calibri"/>
              <a:cs typeface="Calibri"/>
            </a:endParaRPr>
          </a:p>
          <a:p>
            <a:r>
              <a:rPr lang="en-US" dirty="0"/>
              <a:t>A solution:</a:t>
            </a:r>
            <a:endParaRPr lang="en-US" dirty="0">
              <a:ea typeface="Calibri"/>
              <a:cs typeface="Calibri"/>
            </a:endParaRPr>
          </a:p>
          <a:p>
            <a:r>
              <a:rPr lang="en-US" dirty="0"/>
              <a:t> </a:t>
            </a:r>
            <a:endParaRPr lang="en-US" dirty="0">
              <a:ea typeface="Calibri"/>
              <a:cs typeface="Calibri"/>
            </a:endParaRPr>
          </a:p>
          <a:p>
            <a:r>
              <a:rPr lang="en-US" dirty="0"/>
              <a:t>* Append the page title (e.g., “Interstellar”) to each chunk.</a:t>
            </a:r>
            <a:endParaRPr lang="en-US" dirty="0">
              <a:ea typeface="Calibri"/>
              <a:cs typeface="Calibri"/>
            </a:endParaRPr>
          </a:p>
          <a:p>
            <a:r>
              <a:rPr lang="en-US" dirty="0"/>
              <a:t>* This gives additional context before embedding.</a:t>
            </a:r>
            <a:endParaRPr lang="en-US" dirty="0">
              <a:ea typeface="Calibri"/>
              <a:cs typeface="Calibri"/>
            </a:endParaRPr>
          </a:p>
          <a:p>
            <a:r>
              <a:rPr lang="en-US" dirty="0"/>
              <a:t> </a:t>
            </a:r>
            <a:endParaRPr lang="en-US" dirty="0">
              <a:ea typeface="Calibri"/>
              <a:cs typeface="Calibri"/>
            </a:endParaRPr>
          </a:p>
          <a:p>
            <a:r>
              <a:rPr lang="en-US" dirty="0"/>
              <a:t>Once we decide on chunking:</a:t>
            </a:r>
            <a:endParaRPr lang="en-US" dirty="0">
              <a:ea typeface="Calibri"/>
              <a:cs typeface="Calibri"/>
            </a:endParaRPr>
          </a:p>
          <a:p>
            <a:r>
              <a:rPr lang="en-US" dirty="0"/>
              <a:t> </a:t>
            </a:r>
            <a:endParaRPr lang="en-US" dirty="0">
              <a:ea typeface="Calibri"/>
              <a:cs typeface="Calibri"/>
            </a:endParaRPr>
          </a:p>
          <a:p>
            <a:r>
              <a:rPr lang="en-US" dirty="0"/>
              <a:t>* Each chunk is embedded into a vector (e.g., 4000+ dimensions).</a:t>
            </a:r>
            <a:endParaRPr lang="en-US" dirty="0">
              <a:ea typeface="Calibri"/>
              <a:cs typeface="Calibri"/>
            </a:endParaRPr>
          </a:p>
          <a:p>
            <a:r>
              <a:rPr lang="en-US" dirty="0"/>
              <a:t>* We store these vectors in an index.</a:t>
            </a:r>
            <a:endParaRPr lang="en-US" dirty="0">
              <a:ea typeface="Calibri"/>
              <a:cs typeface="Calibri"/>
            </a:endParaRPr>
          </a:p>
          <a:p>
            <a:r>
              <a:rPr lang="en-US" dirty="0"/>
              <a:t> </a:t>
            </a:r>
            <a:endParaRPr lang="en-US" dirty="0">
              <a:ea typeface="Calibri"/>
              <a:cs typeface="Calibri"/>
            </a:endParaRPr>
          </a:p>
          <a:p>
            <a:r>
              <a:rPr lang="en-US" dirty="0"/>
              <a:t>Using Annoy:</a:t>
            </a:r>
            <a:endParaRPr lang="en-US" dirty="0">
              <a:ea typeface="Calibri"/>
              <a:cs typeface="Calibri"/>
            </a:endParaRPr>
          </a:p>
          <a:p>
            <a:r>
              <a:rPr lang="en-US" dirty="0"/>
              <a:t> </a:t>
            </a:r>
            <a:endParaRPr lang="en-US" dirty="0">
              <a:ea typeface="Calibri"/>
              <a:cs typeface="Calibri"/>
            </a:endParaRPr>
          </a:p>
          <a:p>
            <a:r>
              <a:rPr lang="en-US" dirty="0"/>
              <a:t>* Create an index.</a:t>
            </a:r>
            <a:endParaRPr lang="en-US" dirty="0">
              <a:ea typeface="Calibri"/>
              <a:cs typeface="Calibri"/>
            </a:endParaRPr>
          </a:p>
          <a:p>
            <a:r>
              <a:rPr lang="en-US" dirty="0"/>
              <a:t>* Insert vectors.</a:t>
            </a:r>
            <a:endParaRPr lang="en-US" dirty="0">
              <a:ea typeface="Calibri"/>
              <a:cs typeface="Calibri"/>
            </a:endParaRPr>
          </a:p>
          <a:p>
            <a:r>
              <a:rPr lang="en-US" dirty="0"/>
              <a:t>* Build and save the index.</a:t>
            </a:r>
            <a:endParaRPr lang="en-US" dirty="0">
              <a:ea typeface="Calibri"/>
              <a:cs typeface="Calibri"/>
            </a:endParaRPr>
          </a:p>
          <a:p>
            <a:r>
              <a:rPr lang="en-US" dirty="0"/>
              <a:t> </a:t>
            </a:r>
            <a:endParaRPr lang="en-US" dirty="0">
              <a:ea typeface="Calibri"/>
              <a:cs typeface="Calibri"/>
            </a:endParaRPr>
          </a:p>
          <a:p>
            <a:r>
              <a:rPr lang="en-US" dirty="0"/>
              <a:t>To search:</a:t>
            </a:r>
            <a:endParaRPr lang="en-US" dirty="0">
              <a:ea typeface="Calibri"/>
              <a:cs typeface="Calibri"/>
            </a:endParaRPr>
          </a:p>
          <a:p>
            <a:r>
              <a:rPr lang="en-US" dirty="0"/>
              <a:t> </a:t>
            </a:r>
            <a:endParaRPr lang="en-US" dirty="0">
              <a:ea typeface="Calibri"/>
              <a:cs typeface="Calibri"/>
            </a:endParaRPr>
          </a:p>
          <a:p>
            <a:r>
              <a:rPr lang="en-US" dirty="0"/>
              <a:t>1. Embed the query.</a:t>
            </a:r>
            <a:endParaRPr lang="en-US" dirty="0">
              <a:ea typeface="Calibri"/>
              <a:cs typeface="Calibri"/>
            </a:endParaRPr>
          </a:p>
          <a:p>
            <a:r>
              <a:rPr lang="en-US" dirty="0"/>
              <a:t>2. Send query embedding to the vector index.</a:t>
            </a:r>
            <a:endParaRPr lang="en-US" dirty="0">
              <a:ea typeface="Calibri"/>
              <a:cs typeface="Calibri"/>
            </a:endParaRPr>
          </a:p>
          <a:p>
            <a:r>
              <a:rPr lang="en-US" dirty="0"/>
              <a:t>3. Retrieve the nearest neighbors.</a:t>
            </a:r>
            <a:endParaRPr lang="en-US" dirty="0">
              <a:ea typeface="Calibri"/>
              <a:cs typeface="Calibri"/>
            </a:endParaRPr>
          </a:p>
          <a:p>
            <a:r>
              <a:rPr lang="en-US" dirty="0"/>
              <a:t>4. Return top results with similarity scores.</a:t>
            </a:r>
            <a:endParaRPr lang="en-US" dirty="0">
              <a:ea typeface="Calibri"/>
              <a:cs typeface="Calibri"/>
            </a:endParaRPr>
          </a:p>
          <a:p>
            <a:r>
              <a:rPr lang="en-US" dirty="0"/>
              <a:t> </a:t>
            </a:r>
            <a:endParaRPr lang="en-US" dirty="0">
              <a:ea typeface="Calibri"/>
              <a:cs typeface="Calibri"/>
            </a:endParaRPr>
          </a:p>
          <a:p>
            <a:r>
              <a:rPr lang="en-US" dirty="0"/>
              <a:t>Example:</a:t>
            </a:r>
            <a:endParaRPr lang="en-US" dirty="0">
              <a:ea typeface="Calibri"/>
              <a:cs typeface="Calibri"/>
            </a:endParaRPr>
          </a:p>
          <a:p>
            <a:r>
              <a:rPr lang="en-US" dirty="0"/>
              <a:t>Query: “How much did the film make?”</a:t>
            </a:r>
            <a:endParaRPr lang="en-US" dirty="0">
              <a:ea typeface="Calibri"/>
              <a:cs typeface="Calibri"/>
            </a:endParaRPr>
          </a:p>
          <a:p>
            <a:r>
              <a:rPr lang="en-US" dirty="0"/>
              <a:t>The system retrieves:</a:t>
            </a:r>
            <a:endParaRPr lang="en-US" dirty="0">
              <a:ea typeface="Calibri"/>
              <a:cs typeface="Calibri"/>
            </a:endParaRPr>
          </a:p>
          <a:p>
            <a:r>
              <a:rPr lang="en-US" dirty="0"/>
              <a:t>“The film had a worldwide gross of over $677 million.”</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Approximate Nearest Neighbors vs Vector Databases</a:t>
            </a:r>
            <a:endParaRPr lang="en-US" dirty="0">
              <a:ea typeface="Calibri"/>
              <a:cs typeface="Calibri"/>
            </a:endParaRPr>
          </a:p>
          <a:p>
            <a:r>
              <a:rPr lang="en-US" dirty="0"/>
              <a:t> </a:t>
            </a:r>
            <a:endParaRPr lang="en-US" dirty="0">
              <a:ea typeface="Calibri"/>
              <a:cs typeface="Calibri"/>
            </a:endParaRPr>
          </a:p>
          <a:p>
            <a:r>
              <a:rPr lang="en-US" dirty="0"/>
              <a:t>Dense retrieval finds nearest neighbors in embedding space.</a:t>
            </a:r>
            <a:endParaRPr lang="en-US" dirty="0">
              <a:ea typeface="Calibri"/>
              <a:cs typeface="Calibri"/>
            </a:endParaRPr>
          </a:p>
          <a:p>
            <a:r>
              <a:rPr lang="en-US" dirty="0"/>
              <a:t> </a:t>
            </a:r>
            <a:endParaRPr lang="en-US" dirty="0">
              <a:ea typeface="Calibri"/>
              <a:cs typeface="Calibri"/>
            </a:endParaRPr>
          </a:p>
          <a:p>
            <a:r>
              <a:rPr lang="en-US" dirty="0"/>
              <a:t>To optimize speed, we use **Approximate Nearest Neighbor (ANN)** algorithms:</a:t>
            </a:r>
            <a:endParaRPr lang="en-US" dirty="0">
              <a:ea typeface="Calibri"/>
              <a:cs typeface="Calibri"/>
            </a:endParaRPr>
          </a:p>
          <a:p>
            <a:r>
              <a:rPr lang="en-US" dirty="0"/>
              <a:t> </a:t>
            </a:r>
            <a:endParaRPr lang="en-US" dirty="0">
              <a:ea typeface="Calibri"/>
              <a:cs typeface="Calibri"/>
            </a:endParaRPr>
          </a:p>
          <a:p>
            <a:r>
              <a:rPr lang="en-US" dirty="0"/>
              <a:t>* Annoy (Spotify)</a:t>
            </a:r>
            <a:endParaRPr lang="en-US" dirty="0">
              <a:ea typeface="Calibri"/>
              <a:cs typeface="Calibri"/>
            </a:endParaRPr>
          </a:p>
          <a:p>
            <a:r>
              <a:rPr lang="en-US" dirty="0"/>
              <a:t>* FAISS (Facebook)</a:t>
            </a:r>
            <a:endParaRPr lang="en-US" dirty="0">
              <a:ea typeface="Calibri"/>
              <a:cs typeface="Calibri"/>
            </a:endParaRPr>
          </a:p>
          <a:p>
            <a:r>
              <a:rPr lang="en-US" dirty="0"/>
              <a:t>* </a:t>
            </a:r>
            <a:r>
              <a:rPr lang="en-US" dirty="0" err="1"/>
              <a:t>ScaNN</a:t>
            </a:r>
            <a:r>
              <a:rPr lang="en-US" dirty="0"/>
              <a:t> (Google)</a:t>
            </a:r>
            <a:endParaRPr lang="en-US" dirty="0">
              <a:ea typeface="Calibri"/>
              <a:cs typeface="Calibri"/>
            </a:endParaRPr>
          </a:p>
          <a:p>
            <a:r>
              <a:rPr lang="en-US" dirty="0"/>
              <a:t> </a:t>
            </a:r>
            <a:endParaRPr lang="en-US" dirty="0">
              <a:ea typeface="Calibri"/>
              <a:cs typeface="Calibri"/>
            </a:endParaRPr>
          </a:p>
          <a:p>
            <a:r>
              <a:rPr lang="en-US" dirty="0"/>
              <a:t>Vector databases (e.g., </a:t>
            </a:r>
            <a:r>
              <a:rPr lang="en-US" dirty="0" err="1"/>
              <a:t>Weaviate</a:t>
            </a:r>
            <a:r>
              <a:rPr lang="en-US" dirty="0"/>
              <a:t>, Pinecone, </a:t>
            </a:r>
            <a:r>
              <a:rPr lang="en-US" dirty="0" err="1"/>
              <a:t>Qdrant</a:t>
            </a:r>
            <a:r>
              <a:rPr lang="en-US" dirty="0"/>
              <a:t>, Vespa, Chroma):</a:t>
            </a:r>
            <a:endParaRPr lang="en-US" dirty="0">
              <a:ea typeface="Calibri"/>
              <a:cs typeface="Calibri"/>
            </a:endParaRPr>
          </a:p>
          <a:p>
            <a:r>
              <a:rPr lang="en-US" dirty="0"/>
              <a:t> </a:t>
            </a:r>
            <a:endParaRPr lang="en-US" dirty="0">
              <a:ea typeface="Calibri"/>
              <a:cs typeface="Calibri"/>
            </a:endParaRPr>
          </a:p>
          <a:p>
            <a:r>
              <a:rPr lang="en-US" dirty="0"/>
              <a:t>* Store both vectors and text</a:t>
            </a:r>
            <a:endParaRPr lang="en-US" dirty="0">
              <a:ea typeface="Calibri"/>
              <a:cs typeface="Calibri"/>
            </a:endParaRPr>
          </a:p>
          <a:p>
            <a:r>
              <a:rPr lang="en-US" dirty="0"/>
              <a:t>* Allow filtering and advanced queries</a:t>
            </a:r>
            <a:endParaRPr lang="en-US" dirty="0">
              <a:ea typeface="Calibri"/>
              <a:cs typeface="Calibri"/>
            </a:endParaRPr>
          </a:p>
          <a:p>
            <a:r>
              <a:rPr lang="en-US" dirty="0"/>
              <a:t>* Easier to update without rebuilding index</a:t>
            </a:r>
            <a:endParaRPr lang="en-US" dirty="0">
              <a:ea typeface="Calibri"/>
              <a:cs typeface="Calibri"/>
            </a:endParaRPr>
          </a:p>
          <a:p>
            <a:r>
              <a:rPr lang="en-US" dirty="0"/>
              <a:t>* More feature-rich</a:t>
            </a:r>
            <a:endParaRPr lang="en-US" dirty="0">
              <a:ea typeface="Calibri"/>
              <a:cs typeface="Calibri"/>
            </a:endParaRPr>
          </a:p>
          <a:p>
            <a:r>
              <a:rPr lang="en-US" dirty="0"/>
              <a:t> </a:t>
            </a:r>
            <a:endParaRPr lang="en-US" dirty="0">
              <a:ea typeface="Calibri"/>
              <a:cs typeface="Calibri"/>
            </a:endParaRPr>
          </a:p>
          <a:p>
            <a:r>
              <a:rPr lang="en-US" dirty="0"/>
              <a:t>ANN libraries:</a:t>
            </a:r>
            <a:endParaRPr lang="en-US" dirty="0">
              <a:ea typeface="Calibri"/>
              <a:cs typeface="Calibri"/>
            </a:endParaRPr>
          </a:p>
          <a:p>
            <a:r>
              <a:rPr lang="en-US" dirty="0"/>
              <a:t> </a:t>
            </a:r>
            <a:endParaRPr lang="en-US" dirty="0">
              <a:ea typeface="Calibri"/>
              <a:cs typeface="Calibri"/>
            </a:endParaRPr>
          </a:p>
          <a:p>
            <a:r>
              <a:rPr lang="en-US" dirty="0"/>
              <a:t>* Simpler setup</a:t>
            </a:r>
            <a:endParaRPr lang="en-US" dirty="0">
              <a:ea typeface="Calibri"/>
              <a:cs typeface="Calibri"/>
            </a:endParaRPr>
          </a:p>
          <a:p>
            <a:r>
              <a:rPr lang="en-US" dirty="0"/>
              <a:t>* Store vectors only</a:t>
            </a:r>
            <a:endParaRPr lang="en-US" dirty="0">
              <a:ea typeface="Calibri"/>
              <a:cs typeface="Calibri"/>
            </a:endParaRPr>
          </a:p>
          <a:p>
            <a:r>
              <a:rPr lang="en-US" dirty="0"/>
              <a:t>* Require rebuilding index to update</a:t>
            </a:r>
            <a:endParaRPr lang="en-US" dirty="0">
              <a:ea typeface="Calibri"/>
              <a:cs typeface="Calibri"/>
            </a:endParaRPr>
          </a:p>
          <a:p>
            <a:r>
              <a:rPr lang="en-US" dirty="0"/>
              <a:t> </a:t>
            </a:r>
            <a:endParaRPr lang="en-US" dirty="0">
              <a:ea typeface="Calibri"/>
              <a:cs typeface="Calibri"/>
            </a:endParaRPr>
          </a:p>
          <a:p>
            <a:r>
              <a:rPr lang="en-US" dirty="0"/>
              <a:t>Vector databases:</a:t>
            </a:r>
            <a:endParaRPr lang="en-US" dirty="0">
              <a:ea typeface="Calibri"/>
              <a:cs typeface="Calibri"/>
            </a:endParaRPr>
          </a:p>
          <a:p>
            <a:r>
              <a:rPr lang="en-US" dirty="0"/>
              <a:t> </a:t>
            </a:r>
            <a:endParaRPr lang="en-US" dirty="0">
              <a:ea typeface="Calibri"/>
              <a:cs typeface="Calibri"/>
            </a:endParaRPr>
          </a:p>
          <a:p>
            <a:r>
              <a:rPr lang="en-US" dirty="0"/>
              <a:t>* Handle updates</a:t>
            </a:r>
            <a:endParaRPr lang="en-US" dirty="0">
              <a:ea typeface="Calibri"/>
              <a:cs typeface="Calibri"/>
            </a:endParaRPr>
          </a:p>
          <a:p>
            <a:r>
              <a:rPr lang="en-US" dirty="0"/>
              <a:t>* Provide filtering</a:t>
            </a:r>
            <a:endParaRPr lang="en-US" dirty="0">
              <a:ea typeface="Calibri"/>
              <a:cs typeface="Calibri"/>
            </a:endParaRPr>
          </a:p>
          <a:p>
            <a:r>
              <a:rPr lang="en-US" dirty="0"/>
              <a:t>* Manage metadata</a:t>
            </a:r>
            <a:endParaRPr lang="en-US" dirty="0">
              <a:ea typeface="Calibri"/>
              <a:cs typeface="Calibri"/>
            </a:endParaRPr>
          </a:p>
          <a:p>
            <a:r>
              <a:rPr lang="en-US" dirty="0"/>
              <a:t>* Return text directly</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 Hybrid Search</a:t>
            </a:r>
            <a:endParaRPr lang="en-US" dirty="0">
              <a:ea typeface="Calibri"/>
              <a:cs typeface="Calibri"/>
            </a:endParaRPr>
          </a:p>
          <a:p>
            <a:r>
              <a:rPr lang="en-US" dirty="0"/>
              <a:t> </a:t>
            </a:r>
            <a:endParaRPr lang="en-US" dirty="0">
              <a:ea typeface="Calibri"/>
              <a:cs typeface="Calibri"/>
            </a:endParaRPr>
          </a:p>
          <a:p>
            <a:r>
              <a:rPr lang="en-US" dirty="0"/>
              <a:t>In practice, keyword search and vector search complement each other.</a:t>
            </a:r>
            <a:endParaRPr lang="en-US" dirty="0">
              <a:ea typeface="Calibri"/>
              <a:cs typeface="Calibri"/>
            </a:endParaRPr>
          </a:p>
          <a:p>
            <a:r>
              <a:rPr lang="en-US" dirty="0"/>
              <a:t> </a:t>
            </a:r>
            <a:endParaRPr lang="en-US" dirty="0">
              <a:ea typeface="Calibri"/>
              <a:cs typeface="Calibri"/>
            </a:endParaRPr>
          </a:p>
          <a:p>
            <a:r>
              <a:rPr lang="en-US" dirty="0"/>
              <a:t>Hybrid search:</a:t>
            </a:r>
            <a:endParaRPr lang="en-US" dirty="0">
              <a:ea typeface="Calibri"/>
              <a:cs typeface="Calibri"/>
            </a:endParaRPr>
          </a:p>
          <a:p>
            <a:r>
              <a:rPr lang="en-US" dirty="0"/>
              <a:t> </a:t>
            </a:r>
            <a:endParaRPr lang="en-US" dirty="0">
              <a:ea typeface="Calibri"/>
              <a:cs typeface="Calibri"/>
            </a:endParaRPr>
          </a:p>
          <a:p>
            <a:r>
              <a:rPr lang="en-US" dirty="0"/>
              <a:t>* Run keyword search and vector search in parallel</a:t>
            </a:r>
            <a:endParaRPr lang="en-US" dirty="0">
              <a:ea typeface="Calibri"/>
              <a:cs typeface="Calibri"/>
            </a:endParaRPr>
          </a:p>
          <a:p>
            <a:r>
              <a:rPr lang="en-US" dirty="0"/>
              <a:t>* Combine scores</a:t>
            </a:r>
            <a:endParaRPr lang="en-US" dirty="0">
              <a:ea typeface="Calibri"/>
              <a:cs typeface="Calibri"/>
            </a:endParaRPr>
          </a:p>
          <a:p>
            <a:r>
              <a:rPr lang="en-US" dirty="0"/>
              <a:t>* Possibly add additional ranking signals (e.g., PageRank)</a:t>
            </a:r>
            <a:endParaRPr lang="en-US" dirty="0">
              <a:ea typeface="Calibri"/>
              <a:cs typeface="Calibri"/>
            </a:endParaRPr>
          </a:p>
          <a:p>
            <a:r>
              <a:rPr lang="en-US" dirty="0"/>
              <a:t> </a:t>
            </a:r>
            <a:endParaRPr lang="en-US" dirty="0">
              <a:ea typeface="Calibri"/>
              <a:cs typeface="Calibri"/>
            </a:endParaRPr>
          </a:p>
          <a:p>
            <a:r>
              <a:rPr lang="en-US" dirty="0"/>
              <a:t>Search engines use many ranking signals beyond text similarity.</a:t>
            </a:r>
            <a:endParaRPr lang="en-US" dirty="0">
              <a:ea typeface="Calibri"/>
              <a:cs typeface="Calibri"/>
            </a:endParaRPr>
          </a:p>
          <a:p>
            <a:r>
              <a:rPr lang="en-US" dirty="0"/>
              <a:t> </a:t>
            </a:r>
            <a:endParaRPr lang="en-US" dirty="0">
              <a:ea typeface="Calibri"/>
              <a:cs typeface="Calibri"/>
            </a:endParaRPr>
          </a:p>
          <a:p>
            <a:r>
              <a:rPr lang="en-US" dirty="0"/>
              <a:t>---</a:t>
            </a:r>
            <a:endParaRPr lang="en-US" dirty="0">
              <a:ea typeface="Calibri" panose="020F0502020204030204"/>
              <a:cs typeface="Calibri" panose="020F0502020204030204"/>
            </a:endParaRPr>
          </a:p>
          <a:p>
            <a:r>
              <a:rPr lang="en-US" dirty="0"/>
              <a:t> </a:t>
            </a:r>
            <a:endParaRPr lang="en-US" dirty="0">
              <a:ea typeface="Calibri"/>
              <a:cs typeface="Calibri"/>
            </a:endParaRPr>
          </a:p>
          <a:p>
            <a:r>
              <a:rPr lang="en-US" dirty="0"/>
              <a:t>In the next lesson, you will learn about **re-ranking**, the second main method of semantic search, and how it improves ranking quality.</a:t>
            </a:r>
            <a:endParaRPr lang="en-US" dirty="0">
              <a:ea typeface="Calibri"/>
              <a:cs typeface="Calibri"/>
            </a:endParaRPr>
          </a:p>
          <a:p>
            <a:r>
              <a:rPr lang="en-US" dirty="0"/>
              <a:t> </a:t>
            </a:r>
            <a:endParaRPr lang="en-US" dirty="0">
              <a:ea typeface="Calibri"/>
              <a:cs typeface="Calibri"/>
            </a:endParaRPr>
          </a:p>
          <a:p>
            <a:endParaRPr lang="en-US" dirty="0">
              <a:ea typeface="Calibri"/>
              <a:cs typeface="Calibri"/>
            </a:endParaRPr>
          </a:p>
        </p:txBody>
      </p:sp>
      <p:sp>
        <p:nvSpPr>
          <p:cNvPr id="4" name="Segnaposto numero diapositiva 3">
            <a:extLst>
              <a:ext uri="{FF2B5EF4-FFF2-40B4-BE49-F238E27FC236}">
                <a16:creationId xmlns:a16="http://schemas.microsoft.com/office/drawing/2014/main" id="{92B0253E-81AE-B391-755C-C5DA962C4F4F}"/>
              </a:ext>
            </a:extLst>
          </p:cNvPr>
          <p:cNvSpPr>
            <a:spLocks noGrp="1"/>
          </p:cNvSpPr>
          <p:nvPr>
            <p:ph type="sldNum" sz="quarter" idx="5"/>
          </p:nvPr>
        </p:nvSpPr>
        <p:spPr/>
        <p:txBody>
          <a:bodyPr/>
          <a:lstStyle/>
          <a:p>
            <a:fld id="{4D509F6B-938C-4261-886A-9127F41698B1}" type="slidenum">
              <a:t>8</a:t>
            </a:fld>
            <a:endParaRPr lang="it-IT"/>
          </a:p>
        </p:txBody>
      </p:sp>
    </p:spTree>
    <p:extLst>
      <p:ext uri="{BB962C8B-B14F-4D97-AF65-F5344CB8AC3E}">
        <p14:creationId xmlns:p14="http://schemas.microsoft.com/office/powerpoint/2010/main" val="3488157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CDDDF-EC82-9DA5-F000-6E1D2D4D728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14C5A13-F29D-4F6D-6CC5-F24407B0F82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6056B4B-6681-18BD-2DC0-35ACEDE11218}"/>
              </a:ext>
            </a:extLst>
          </p:cNvPr>
          <p:cNvSpPr>
            <a:spLocks noGrp="1"/>
          </p:cNvSpPr>
          <p:nvPr>
            <p:ph type="body" idx="1"/>
          </p:nvPr>
        </p:nvSpPr>
        <p:spPr/>
        <p:txBody>
          <a:bodyPr/>
          <a:lstStyle/>
          <a:p>
            <a:endParaRPr lang="en-US" dirty="0">
              <a:ea typeface="Calibri"/>
              <a:cs typeface="Calibri"/>
            </a:endParaRPr>
          </a:p>
        </p:txBody>
      </p:sp>
      <p:sp>
        <p:nvSpPr>
          <p:cNvPr id="4" name="Segnaposto numero diapositiva 3">
            <a:extLst>
              <a:ext uri="{FF2B5EF4-FFF2-40B4-BE49-F238E27FC236}">
                <a16:creationId xmlns:a16="http://schemas.microsoft.com/office/drawing/2014/main" id="{ACDB81DA-D666-C308-2F05-2E45EE3B17EE}"/>
              </a:ext>
            </a:extLst>
          </p:cNvPr>
          <p:cNvSpPr>
            <a:spLocks noGrp="1"/>
          </p:cNvSpPr>
          <p:nvPr>
            <p:ph type="sldNum" sz="quarter" idx="5"/>
          </p:nvPr>
        </p:nvSpPr>
        <p:spPr/>
        <p:txBody>
          <a:bodyPr/>
          <a:lstStyle/>
          <a:p>
            <a:fld id="{4D509F6B-938C-4261-886A-9127F41698B1}" type="slidenum">
              <a:t>9</a:t>
            </a:fld>
            <a:endParaRPr lang="it-IT"/>
          </a:p>
        </p:txBody>
      </p:sp>
    </p:spTree>
    <p:extLst>
      <p:ext uri="{BB962C8B-B14F-4D97-AF65-F5344CB8AC3E}">
        <p14:creationId xmlns:p14="http://schemas.microsoft.com/office/powerpoint/2010/main" val="4067905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7B1EE1-1AEA-4440-87BE-DE72A3438CA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2CB1321-3DF3-E143-937C-0347917AE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1EF6746-B3F1-7E39-8021-8AA1C9DCC00F}"/>
              </a:ext>
            </a:extLst>
          </p:cNvPr>
          <p:cNvSpPr>
            <a:spLocks noGrp="1"/>
          </p:cNvSpPr>
          <p:nvPr>
            <p:ph type="dt" sz="half" idx="10"/>
          </p:nvPr>
        </p:nvSpPr>
        <p:spPr/>
        <p:txBody>
          <a:bodyPr/>
          <a:lstStyle>
            <a:lvl1pPr>
              <a:defRPr/>
            </a:lvl1pPr>
          </a:lstStyle>
          <a:p>
            <a:pPr>
              <a:defRPr/>
            </a:pPr>
            <a:fld id="{06B1F0B7-44B5-4D2F-9125-67446863D060}" type="datetimeFigureOut">
              <a:rPr lang="it-IT"/>
              <a:pPr>
                <a:defRPr/>
              </a:pPr>
              <a:t>20/02/2026</a:t>
            </a:fld>
            <a:endParaRPr lang="it-IT"/>
          </a:p>
        </p:txBody>
      </p:sp>
      <p:sp>
        <p:nvSpPr>
          <p:cNvPr id="5" name="Segnaposto piè di pagina 4">
            <a:extLst>
              <a:ext uri="{FF2B5EF4-FFF2-40B4-BE49-F238E27FC236}">
                <a16:creationId xmlns:a16="http://schemas.microsoft.com/office/drawing/2014/main" id="{5DAFDFCC-888F-0BD3-DD7E-849ECC6C5FA6}"/>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87075802-E23A-7FB8-3B21-2CF5A495FDB4}"/>
              </a:ext>
            </a:extLst>
          </p:cNvPr>
          <p:cNvSpPr>
            <a:spLocks noGrp="1"/>
          </p:cNvSpPr>
          <p:nvPr>
            <p:ph type="sldNum" sz="quarter" idx="12"/>
          </p:nvPr>
        </p:nvSpPr>
        <p:spPr/>
        <p:txBody>
          <a:bodyPr/>
          <a:lstStyle>
            <a:lvl1pPr>
              <a:defRPr/>
            </a:lvl1pPr>
          </a:lstStyle>
          <a:p>
            <a:fld id="{A64857DD-B3AB-4A54-BFCC-7DF8343CDADA}" type="slidenum">
              <a:rPr lang="it-IT" altLang="en-US"/>
              <a:pPr/>
              <a:t>‹N›</a:t>
            </a:fld>
            <a:endParaRPr lang="it-IT" altLang="en-US"/>
          </a:p>
        </p:txBody>
      </p:sp>
    </p:spTree>
    <p:extLst>
      <p:ext uri="{BB962C8B-B14F-4D97-AF65-F5344CB8AC3E}">
        <p14:creationId xmlns:p14="http://schemas.microsoft.com/office/powerpoint/2010/main" val="2148837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BFDCAB-845C-DC4D-990B-862E310CE78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7394BF1-4593-8340-B182-73F3B6B91D9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45BEED-A012-C33C-B6D1-B5ABD15138EE}"/>
              </a:ext>
            </a:extLst>
          </p:cNvPr>
          <p:cNvSpPr>
            <a:spLocks noGrp="1"/>
          </p:cNvSpPr>
          <p:nvPr>
            <p:ph type="dt" sz="half" idx="10"/>
          </p:nvPr>
        </p:nvSpPr>
        <p:spPr/>
        <p:txBody>
          <a:bodyPr/>
          <a:lstStyle>
            <a:lvl1pPr>
              <a:defRPr/>
            </a:lvl1pPr>
          </a:lstStyle>
          <a:p>
            <a:pPr>
              <a:defRPr/>
            </a:pPr>
            <a:fld id="{2E300E2C-FD95-4F02-B2DF-42B1C35B50DC}" type="datetimeFigureOut">
              <a:rPr lang="it-IT"/>
              <a:pPr>
                <a:defRPr/>
              </a:pPr>
              <a:t>20/02/2026</a:t>
            </a:fld>
            <a:endParaRPr lang="it-IT"/>
          </a:p>
        </p:txBody>
      </p:sp>
      <p:sp>
        <p:nvSpPr>
          <p:cNvPr id="5" name="Segnaposto piè di pagina 4">
            <a:extLst>
              <a:ext uri="{FF2B5EF4-FFF2-40B4-BE49-F238E27FC236}">
                <a16:creationId xmlns:a16="http://schemas.microsoft.com/office/drawing/2014/main" id="{BE167CD9-6232-DDE0-F1A1-8E5382BAF129}"/>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4F7D4A65-999A-1327-EF39-FC7081D4C0BE}"/>
              </a:ext>
            </a:extLst>
          </p:cNvPr>
          <p:cNvSpPr>
            <a:spLocks noGrp="1"/>
          </p:cNvSpPr>
          <p:nvPr>
            <p:ph type="sldNum" sz="quarter" idx="12"/>
          </p:nvPr>
        </p:nvSpPr>
        <p:spPr/>
        <p:txBody>
          <a:bodyPr/>
          <a:lstStyle>
            <a:lvl1pPr>
              <a:defRPr/>
            </a:lvl1pPr>
          </a:lstStyle>
          <a:p>
            <a:fld id="{7E3F8B7E-2E80-48B4-A620-CB896148D02C}" type="slidenum">
              <a:rPr lang="it-IT" altLang="en-US"/>
              <a:pPr/>
              <a:t>‹N›</a:t>
            </a:fld>
            <a:endParaRPr lang="it-IT" altLang="en-US"/>
          </a:p>
        </p:txBody>
      </p:sp>
    </p:spTree>
    <p:extLst>
      <p:ext uri="{BB962C8B-B14F-4D97-AF65-F5344CB8AC3E}">
        <p14:creationId xmlns:p14="http://schemas.microsoft.com/office/powerpoint/2010/main" val="406205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A49C38E-A44E-3A40-ADB2-EFDB7FF2DE2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0F9522F-3348-8641-9915-5ED8F2062B8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2128BAE-41CF-1660-F44B-EF49D27EC210}"/>
              </a:ext>
            </a:extLst>
          </p:cNvPr>
          <p:cNvSpPr>
            <a:spLocks noGrp="1"/>
          </p:cNvSpPr>
          <p:nvPr>
            <p:ph type="dt" sz="half" idx="10"/>
          </p:nvPr>
        </p:nvSpPr>
        <p:spPr/>
        <p:txBody>
          <a:bodyPr/>
          <a:lstStyle>
            <a:lvl1pPr>
              <a:defRPr/>
            </a:lvl1pPr>
          </a:lstStyle>
          <a:p>
            <a:pPr>
              <a:defRPr/>
            </a:pPr>
            <a:fld id="{6411420D-2EA8-47BA-9994-53FF36333369}" type="datetimeFigureOut">
              <a:rPr lang="it-IT"/>
              <a:pPr>
                <a:defRPr/>
              </a:pPr>
              <a:t>20/02/2026</a:t>
            </a:fld>
            <a:endParaRPr lang="it-IT"/>
          </a:p>
        </p:txBody>
      </p:sp>
      <p:sp>
        <p:nvSpPr>
          <p:cNvPr id="5" name="Segnaposto piè di pagina 4">
            <a:extLst>
              <a:ext uri="{FF2B5EF4-FFF2-40B4-BE49-F238E27FC236}">
                <a16:creationId xmlns:a16="http://schemas.microsoft.com/office/drawing/2014/main" id="{47F46678-8339-190F-9718-715FE351EE24}"/>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2480433C-1C95-BDA8-45D6-5B982B94BEA2}"/>
              </a:ext>
            </a:extLst>
          </p:cNvPr>
          <p:cNvSpPr>
            <a:spLocks noGrp="1"/>
          </p:cNvSpPr>
          <p:nvPr>
            <p:ph type="sldNum" sz="quarter" idx="12"/>
          </p:nvPr>
        </p:nvSpPr>
        <p:spPr/>
        <p:txBody>
          <a:bodyPr/>
          <a:lstStyle>
            <a:lvl1pPr>
              <a:defRPr/>
            </a:lvl1pPr>
          </a:lstStyle>
          <a:p>
            <a:fld id="{E1D8FEF8-3864-4AF3-8D37-B20E2678992A}" type="slidenum">
              <a:rPr lang="it-IT" altLang="en-US"/>
              <a:pPr/>
              <a:t>‹N›</a:t>
            </a:fld>
            <a:endParaRPr lang="it-IT" altLang="en-US"/>
          </a:p>
        </p:txBody>
      </p:sp>
    </p:spTree>
    <p:extLst>
      <p:ext uri="{BB962C8B-B14F-4D97-AF65-F5344CB8AC3E}">
        <p14:creationId xmlns:p14="http://schemas.microsoft.com/office/powerpoint/2010/main" val="372893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E8F245-97CF-4E47-9193-524967E9122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6BB4E63-6C0C-C548-A31F-DBD5C2793AC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59CD8CA-6796-24C4-3903-E677D495FE9E}"/>
              </a:ext>
            </a:extLst>
          </p:cNvPr>
          <p:cNvSpPr>
            <a:spLocks noGrp="1"/>
          </p:cNvSpPr>
          <p:nvPr>
            <p:ph type="dt" sz="half" idx="10"/>
          </p:nvPr>
        </p:nvSpPr>
        <p:spPr/>
        <p:txBody>
          <a:bodyPr/>
          <a:lstStyle>
            <a:lvl1pPr>
              <a:defRPr/>
            </a:lvl1pPr>
          </a:lstStyle>
          <a:p>
            <a:pPr>
              <a:defRPr/>
            </a:pPr>
            <a:fld id="{8E017306-0DE4-4D9C-87BB-B683AE2394A6}" type="datetimeFigureOut">
              <a:rPr lang="it-IT"/>
              <a:pPr>
                <a:defRPr/>
              </a:pPr>
              <a:t>20/02/2026</a:t>
            </a:fld>
            <a:endParaRPr lang="it-IT"/>
          </a:p>
        </p:txBody>
      </p:sp>
      <p:sp>
        <p:nvSpPr>
          <p:cNvPr id="5" name="Segnaposto piè di pagina 4">
            <a:extLst>
              <a:ext uri="{FF2B5EF4-FFF2-40B4-BE49-F238E27FC236}">
                <a16:creationId xmlns:a16="http://schemas.microsoft.com/office/drawing/2014/main" id="{0CD46AC5-9C11-0033-7178-B841204C57FD}"/>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D4D430D9-0BB3-BE88-6DE1-0A02D888AB89}"/>
              </a:ext>
            </a:extLst>
          </p:cNvPr>
          <p:cNvSpPr>
            <a:spLocks noGrp="1"/>
          </p:cNvSpPr>
          <p:nvPr>
            <p:ph type="sldNum" sz="quarter" idx="12"/>
          </p:nvPr>
        </p:nvSpPr>
        <p:spPr/>
        <p:txBody>
          <a:bodyPr/>
          <a:lstStyle>
            <a:lvl1pPr>
              <a:defRPr/>
            </a:lvl1pPr>
          </a:lstStyle>
          <a:p>
            <a:fld id="{5570B4BC-6684-4296-A761-E19DA8560E31}" type="slidenum">
              <a:rPr lang="it-IT" altLang="en-US"/>
              <a:pPr/>
              <a:t>‹N›</a:t>
            </a:fld>
            <a:endParaRPr lang="it-IT" altLang="en-US"/>
          </a:p>
        </p:txBody>
      </p:sp>
    </p:spTree>
    <p:extLst>
      <p:ext uri="{BB962C8B-B14F-4D97-AF65-F5344CB8AC3E}">
        <p14:creationId xmlns:p14="http://schemas.microsoft.com/office/powerpoint/2010/main" val="345414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EBF54F-A335-FB4A-B02A-28BE2134793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01111F4-75D0-7D4C-B110-1C6F960E7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83A8E00-14D7-DDC0-AD74-C52AFB32E6CC}"/>
              </a:ext>
            </a:extLst>
          </p:cNvPr>
          <p:cNvSpPr>
            <a:spLocks noGrp="1"/>
          </p:cNvSpPr>
          <p:nvPr>
            <p:ph type="dt" sz="half" idx="10"/>
          </p:nvPr>
        </p:nvSpPr>
        <p:spPr/>
        <p:txBody>
          <a:bodyPr/>
          <a:lstStyle>
            <a:lvl1pPr>
              <a:defRPr/>
            </a:lvl1pPr>
          </a:lstStyle>
          <a:p>
            <a:pPr>
              <a:defRPr/>
            </a:pPr>
            <a:fld id="{C71CAF91-86DF-40A9-AD57-A83DC1A11B50}" type="datetimeFigureOut">
              <a:rPr lang="it-IT"/>
              <a:pPr>
                <a:defRPr/>
              </a:pPr>
              <a:t>20/02/2026</a:t>
            </a:fld>
            <a:endParaRPr lang="it-IT"/>
          </a:p>
        </p:txBody>
      </p:sp>
      <p:sp>
        <p:nvSpPr>
          <p:cNvPr id="5" name="Segnaposto piè di pagina 4">
            <a:extLst>
              <a:ext uri="{FF2B5EF4-FFF2-40B4-BE49-F238E27FC236}">
                <a16:creationId xmlns:a16="http://schemas.microsoft.com/office/drawing/2014/main" id="{0C1742C9-BB9F-0CC8-6133-BD7EF406CC09}"/>
              </a:ext>
            </a:extLst>
          </p:cNvPr>
          <p:cNvSpPr>
            <a:spLocks noGrp="1"/>
          </p:cNvSpPr>
          <p:nvPr>
            <p:ph type="ftr" sz="quarter" idx="11"/>
          </p:nvPr>
        </p:nvSpPr>
        <p:spPr/>
        <p:txBody>
          <a:bodyPr/>
          <a:lstStyle>
            <a:lvl1pPr>
              <a:defRPr/>
            </a:lvl1pPr>
          </a:lstStyle>
          <a:p>
            <a:pPr>
              <a:defRPr/>
            </a:pPr>
            <a:endParaRPr lang="it-IT"/>
          </a:p>
        </p:txBody>
      </p:sp>
      <p:sp>
        <p:nvSpPr>
          <p:cNvPr id="6" name="Segnaposto numero diapositiva 5">
            <a:extLst>
              <a:ext uri="{FF2B5EF4-FFF2-40B4-BE49-F238E27FC236}">
                <a16:creationId xmlns:a16="http://schemas.microsoft.com/office/drawing/2014/main" id="{DB46539C-4039-B650-068B-68C31AC214D9}"/>
              </a:ext>
            </a:extLst>
          </p:cNvPr>
          <p:cNvSpPr>
            <a:spLocks noGrp="1"/>
          </p:cNvSpPr>
          <p:nvPr>
            <p:ph type="sldNum" sz="quarter" idx="12"/>
          </p:nvPr>
        </p:nvSpPr>
        <p:spPr/>
        <p:txBody>
          <a:bodyPr/>
          <a:lstStyle>
            <a:lvl1pPr>
              <a:defRPr/>
            </a:lvl1pPr>
          </a:lstStyle>
          <a:p>
            <a:fld id="{6EF9C684-5CB6-4E84-8CA6-1D592F496203}" type="slidenum">
              <a:rPr lang="it-IT" altLang="en-US"/>
              <a:pPr/>
              <a:t>‹N›</a:t>
            </a:fld>
            <a:endParaRPr lang="it-IT" altLang="en-US"/>
          </a:p>
        </p:txBody>
      </p:sp>
    </p:spTree>
    <p:extLst>
      <p:ext uri="{BB962C8B-B14F-4D97-AF65-F5344CB8AC3E}">
        <p14:creationId xmlns:p14="http://schemas.microsoft.com/office/powerpoint/2010/main" val="2675757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B302DD-2881-7F49-9CE2-7A2F6A70CA1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A1AFA74-D806-6F47-B5CE-EDCCBB26BC3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51525B6-47BC-CC42-A76B-B7484F9B8DC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3">
            <a:extLst>
              <a:ext uri="{FF2B5EF4-FFF2-40B4-BE49-F238E27FC236}">
                <a16:creationId xmlns:a16="http://schemas.microsoft.com/office/drawing/2014/main" id="{F7377810-AB2E-880A-7C88-E751EEDF6483}"/>
              </a:ext>
            </a:extLst>
          </p:cNvPr>
          <p:cNvSpPr>
            <a:spLocks noGrp="1"/>
          </p:cNvSpPr>
          <p:nvPr>
            <p:ph type="dt" sz="half" idx="10"/>
          </p:nvPr>
        </p:nvSpPr>
        <p:spPr/>
        <p:txBody>
          <a:bodyPr/>
          <a:lstStyle>
            <a:lvl1pPr>
              <a:defRPr/>
            </a:lvl1pPr>
          </a:lstStyle>
          <a:p>
            <a:pPr>
              <a:defRPr/>
            </a:pPr>
            <a:fld id="{038D188E-967D-42A0-BE94-C0F3CC6DA39F}" type="datetimeFigureOut">
              <a:rPr lang="it-IT"/>
              <a:pPr>
                <a:defRPr/>
              </a:pPr>
              <a:t>20/02/2026</a:t>
            </a:fld>
            <a:endParaRPr lang="it-IT"/>
          </a:p>
        </p:txBody>
      </p:sp>
      <p:sp>
        <p:nvSpPr>
          <p:cNvPr id="6" name="Segnaposto piè di pagina 4">
            <a:extLst>
              <a:ext uri="{FF2B5EF4-FFF2-40B4-BE49-F238E27FC236}">
                <a16:creationId xmlns:a16="http://schemas.microsoft.com/office/drawing/2014/main" id="{D6D99688-0338-7A13-FF7B-B68C3664EC13}"/>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87256B42-C705-D61E-223A-6DA1EA78D7D3}"/>
              </a:ext>
            </a:extLst>
          </p:cNvPr>
          <p:cNvSpPr>
            <a:spLocks noGrp="1"/>
          </p:cNvSpPr>
          <p:nvPr>
            <p:ph type="sldNum" sz="quarter" idx="12"/>
          </p:nvPr>
        </p:nvSpPr>
        <p:spPr/>
        <p:txBody>
          <a:bodyPr/>
          <a:lstStyle>
            <a:lvl1pPr>
              <a:defRPr/>
            </a:lvl1pPr>
          </a:lstStyle>
          <a:p>
            <a:fld id="{D349D19C-F16D-453E-9150-2296C70E2462}" type="slidenum">
              <a:rPr lang="it-IT" altLang="en-US"/>
              <a:pPr/>
              <a:t>‹N›</a:t>
            </a:fld>
            <a:endParaRPr lang="it-IT" altLang="en-US"/>
          </a:p>
        </p:txBody>
      </p:sp>
    </p:spTree>
    <p:extLst>
      <p:ext uri="{BB962C8B-B14F-4D97-AF65-F5344CB8AC3E}">
        <p14:creationId xmlns:p14="http://schemas.microsoft.com/office/powerpoint/2010/main" val="2703179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354986-3F2B-434A-A9D8-C5C00E3AC06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B580444-ABE1-8747-803F-145BE421F1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D5AF291-27FD-994F-922A-650E53B2127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56964B7-9FB1-794E-AD0F-260B8642F6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022E4FC-C755-9345-B524-38870D85540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3">
            <a:extLst>
              <a:ext uri="{FF2B5EF4-FFF2-40B4-BE49-F238E27FC236}">
                <a16:creationId xmlns:a16="http://schemas.microsoft.com/office/drawing/2014/main" id="{08B98498-776A-DD1E-F53F-1CFBFC73E7FA}"/>
              </a:ext>
            </a:extLst>
          </p:cNvPr>
          <p:cNvSpPr>
            <a:spLocks noGrp="1"/>
          </p:cNvSpPr>
          <p:nvPr>
            <p:ph type="dt" sz="half" idx="10"/>
          </p:nvPr>
        </p:nvSpPr>
        <p:spPr/>
        <p:txBody>
          <a:bodyPr/>
          <a:lstStyle>
            <a:lvl1pPr>
              <a:defRPr/>
            </a:lvl1pPr>
          </a:lstStyle>
          <a:p>
            <a:pPr>
              <a:defRPr/>
            </a:pPr>
            <a:fld id="{891C30A9-510A-48B6-97A1-75C84E76319D}" type="datetimeFigureOut">
              <a:rPr lang="it-IT"/>
              <a:pPr>
                <a:defRPr/>
              </a:pPr>
              <a:t>20/02/2026</a:t>
            </a:fld>
            <a:endParaRPr lang="it-IT"/>
          </a:p>
        </p:txBody>
      </p:sp>
      <p:sp>
        <p:nvSpPr>
          <p:cNvPr id="8" name="Segnaposto piè di pagina 4">
            <a:extLst>
              <a:ext uri="{FF2B5EF4-FFF2-40B4-BE49-F238E27FC236}">
                <a16:creationId xmlns:a16="http://schemas.microsoft.com/office/drawing/2014/main" id="{5AEBB7A1-089A-E9DD-C01E-6459B5736D3E}"/>
              </a:ext>
            </a:extLst>
          </p:cNvPr>
          <p:cNvSpPr>
            <a:spLocks noGrp="1"/>
          </p:cNvSpPr>
          <p:nvPr>
            <p:ph type="ftr" sz="quarter" idx="11"/>
          </p:nvPr>
        </p:nvSpPr>
        <p:spPr/>
        <p:txBody>
          <a:bodyPr/>
          <a:lstStyle>
            <a:lvl1pPr>
              <a:defRPr/>
            </a:lvl1pPr>
          </a:lstStyle>
          <a:p>
            <a:pPr>
              <a:defRPr/>
            </a:pPr>
            <a:endParaRPr lang="it-IT"/>
          </a:p>
        </p:txBody>
      </p:sp>
      <p:sp>
        <p:nvSpPr>
          <p:cNvPr id="9" name="Segnaposto numero diapositiva 5">
            <a:extLst>
              <a:ext uri="{FF2B5EF4-FFF2-40B4-BE49-F238E27FC236}">
                <a16:creationId xmlns:a16="http://schemas.microsoft.com/office/drawing/2014/main" id="{3A9B0856-F727-0109-C71F-A6558F487E4E}"/>
              </a:ext>
            </a:extLst>
          </p:cNvPr>
          <p:cNvSpPr>
            <a:spLocks noGrp="1"/>
          </p:cNvSpPr>
          <p:nvPr>
            <p:ph type="sldNum" sz="quarter" idx="12"/>
          </p:nvPr>
        </p:nvSpPr>
        <p:spPr/>
        <p:txBody>
          <a:bodyPr/>
          <a:lstStyle>
            <a:lvl1pPr>
              <a:defRPr/>
            </a:lvl1pPr>
          </a:lstStyle>
          <a:p>
            <a:fld id="{FF7EA17C-D336-43CC-AC8F-D077B0EDCC54}" type="slidenum">
              <a:rPr lang="it-IT" altLang="en-US"/>
              <a:pPr/>
              <a:t>‹N›</a:t>
            </a:fld>
            <a:endParaRPr lang="it-IT" altLang="en-US"/>
          </a:p>
        </p:txBody>
      </p:sp>
    </p:spTree>
    <p:extLst>
      <p:ext uri="{BB962C8B-B14F-4D97-AF65-F5344CB8AC3E}">
        <p14:creationId xmlns:p14="http://schemas.microsoft.com/office/powerpoint/2010/main" val="121131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564C79-E57F-CC4D-B39E-0843C1C5D8A7}"/>
              </a:ext>
            </a:extLst>
          </p:cNvPr>
          <p:cNvSpPr>
            <a:spLocks noGrp="1"/>
          </p:cNvSpPr>
          <p:nvPr>
            <p:ph type="title"/>
          </p:nvPr>
        </p:nvSpPr>
        <p:spPr/>
        <p:txBody>
          <a:bodyPr/>
          <a:lstStyle/>
          <a:p>
            <a:r>
              <a:rPr lang="it-IT"/>
              <a:t>Fare clic per modificare lo stile del titolo dello schema</a:t>
            </a:r>
          </a:p>
        </p:txBody>
      </p:sp>
      <p:sp>
        <p:nvSpPr>
          <p:cNvPr id="3" name="Segnaposto data 3">
            <a:extLst>
              <a:ext uri="{FF2B5EF4-FFF2-40B4-BE49-F238E27FC236}">
                <a16:creationId xmlns:a16="http://schemas.microsoft.com/office/drawing/2014/main" id="{90F323C3-16C4-2ABF-5696-7AB3BD2E57E1}"/>
              </a:ext>
            </a:extLst>
          </p:cNvPr>
          <p:cNvSpPr>
            <a:spLocks noGrp="1"/>
          </p:cNvSpPr>
          <p:nvPr>
            <p:ph type="dt" sz="half" idx="10"/>
          </p:nvPr>
        </p:nvSpPr>
        <p:spPr/>
        <p:txBody>
          <a:bodyPr/>
          <a:lstStyle>
            <a:lvl1pPr>
              <a:defRPr/>
            </a:lvl1pPr>
          </a:lstStyle>
          <a:p>
            <a:pPr>
              <a:defRPr/>
            </a:pPr>
            <a:fld id="{2C677834-6D9D-4760-A842-9CB36641D0D4}" type="datetimeFigureOut">
              <a:rPr lang="it-IT"/>
              <a:pPr>
                <a:defRPr/>
              </a:pPr>
              <a:t>20/02/2026</a:t>
            </a:fld>
            <a:endParaRPr lang="it-IT"/>
          </a:p>
        </p:txBody>
      </p:sp>
      <p:sp>
        <p:nvSpPr>
          <p:cNvPr id="4" name="Segnaposto piè di pagina 4">
            <a:extLst>
              <a:ext uri="{FF2B5EF4-FFF2-40B4-BE49-F238E27FC236}">
                <a16:creationId xmlns:a16="http://schemas.microsoft.com/office/drawing/2014/main" id="{0CEBC6CA-740D-1639-6648-730C637A97A7}"/>
              </a:ext>
            </a:extLst>
          </p:cNvPr>
          <p:cNvSpPr>
            <a:spLocks noGrp="1"/>
          </p:cNvSpPr>
          <p:nvPr>
            <p:ph type="ftr" sz="quarter" idx="11"/>
          </p:nvPr>
        </p:nvSpPr>
        <p:spPr/>
        <p:txBody>
          <a:bodyPr/>
          <a:lstStyle>
            <a:lvl1pPr>
              <a:defRPr/>
            </a:lvl1pPr>
          </a:lstStyle>
          <a:p>
            <a:pPr>
              <a:defRPr/>
            </a:pPr>
            <a:endParaRPr lang="it-IT"/>
          </a:p>
        </p:txBody>
      </p:sp>
      <p:sp>
        <p:nvSpPr>
          <p:cNvPr id="5" name="Segnaposto numero diapositiva 5">
            <a:extLst>
              <a:ext uri="{FF2B5EF4-FFF2-40B4-BE49-F238E27FC236}">
                <a16:creationId xmlns:a16="http://schemas.microsoft.com/office/drawing/2014/main" id="{74D5EED4-E947-A991-0AB5-AC19641C4013}"/>
              </a:ext>
            </a:extLst>
          </p:cNvPr>
          <p:cNvSpPr>
            <a:spLocks noGrp="1"/>
          </p:cNvSpPr>
          <p:nvPr>
            <p:ph type="sldNum" sz="quarter" idx="12"/>
          </p:nvPr>
        </p:nvSpPr>
        <p:spPr/>
        <p:txBody>
          <a:bodyPr/>
          <a:lstStyle>
            <a:lvl1pPr>
              <a:defRPr/>
            </a:lvl1pPr>
          </a:lstStyle>
          <a:p>
            <a:fld id="{BF182779-D449-4889-9DD8-D1F76475946B}" type="slidenum">
              <a:rPr lang="it-IT" altLang="en-US"/>
              <a:pPr/>
              <a:t>‹N›</a:t>
            </a:fld>
            <a:endParaRPr lang="it-IT" altLang="en-US"/>
          </a:p>
        </p:txBody>
      </p:sp>
    </p:spTree>
    <p:extLst>
      <p:ext uri="{BB962C8B-B14F-4D97-AF65-F5344CB8AC3E}">
        <p14:creationId xmlns:p14="http://schemas.microsoft.com/office/powerpoint/2010/main" val="393380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3">
            <a:extLst>
              <a:ext uri="{FF2B5EF4-FFF2-40B4-BE49-F238E27FC236}">
                <a16:creationId xmlns:a16="http://schemas.microsoft.com/office/drawing/2014/main" id="{52B3CFFE-EDC6-8AA0-11D7-015D35481C0E}"/>
              </a:ext>
            </a:extLst>
          </p:cNvPr>
          <p:cNvSpPr>
            <a:spLocks noGrp="1"/>
          </p:cNvSpPr>
          <p:nvPr>
            <p:ph type="dt" sz="half" idx="10"/>
          </p:nvPr>
        </p:nvSpPr>
        <p:spPr/>
        <p:txBody>
          <a:bodyPr/>
          <a:lstStyle>
            <a:lvl1pPr>
              <a:defRPr/>
            </a:lvl1pPr>
          </a:lstStyle>
          <a:p>
            <a:pPr>
              <a:defRPr/>
            </a:pPr>
            <a:fld id="{4EA03497-628E-4DEC-907C-EB9C22BAE0EA}" type="datetimeFigureOut">
              <a:rPr lang="it-IT"/>
              <a:pPr>
                <a:defRPr/>
              </a:pPr>
              <a:t>20/02/2026</a:t>
            </a:fld>
            <a:endParaRPr lang="it-IT"/>
          </a:p>
        </p:txBody>
      </p:sp>
      <p:sp>
        <p:nvSpPr>
          <p:cNvPr id="3" name="Segnaposto piè di pagina 4">
            <a:extLst>
              <a:ext uri="{FF2B5EF4-FFF2-40B4-BE49-F238E27FC236}">
                <a16:creationId xmlns:a16="http://schemas.microsoft.com/office/drawing/2014/main" id="{83898CC4-9C66-33FB-2A84-76CA91CC402A}"/>
              </a:ext>
            </a:extLst>
          </p:cNvPr>
          <p:cNvSpPr>
            <a:spLocks noGrp="1"/>
          </p:cNvSpPr>
          <p:nvPr>
            <p:ph type="ftr" sz="quarter" idx="11"/>
          </p:nvPr>
        </p:nvSpPr>
        <p:spPr/>
        <p:txBody>
          <a:bodyPr/>
          <a:lstStyle>
            <a:lvl1pPr>
              <a:defRPr/>
            </a:lvl1pPr>
          </a:lstStyle>
          <a:p>
            <a:pPr>
              <a:defRPr/>
            </a:pPr>
            <a:endParaRPr lang="it-IT"/>
          </a:p>
        </p:txBody>
      </p:sp>
      <p:sp>
        <p:nvSpPr>
          <p:cNvPr id="4" name="Segnaposto numero diapositiva 5">
            <a:extLst>
              <a:ext uri="{FF2B5EF4-FFF2-40B4-BE49-F238E27FC236}">
                <a16:creationId xmlns:a16="http://schemas.microsoft.com/office/drawing/2014/main" id="{478CE4C9-B18F-8EA7-196F-8E7D48DEE643}"/>
              </a:ext>
            </a:extLst>
          </p:cNvPr>
          <p:cNvSpPr>
            <a:spLocks noGrp="1"/>
          </p:cNvSpPr>
          <p:nvPr>
            <p:ph type="sldNum" sz="quarter" idx="12"/>
          </p:nvPr>
        </p:nvSpPr>
        <p:spPr/>
        <p:txBody>
          <a:bodyPr/>
          <a:lstStyle>
            <a:lvl1pPr>
              <a:defRPr/>
            </a:lvl1pPr>
          </a:lstStyle>
          <a:p>
            <a:fld id="{8E8C38AD-6F09-49F1-828C-7C1969E7804D}" type="slidenum">
              <a:rPr lang="it-IT" altLang="en-US"/>
              <a:pPr/>
              <a:t>‹N›</a:t>
            </a:fld>
            <a:endParaRPr lang="it-IT" altLang="en-US"/>
          </a:p>
        </p:txBody>
      </p:sp>
    </p:spTree>
    <p:extLst>
      <p:ext uri="{BB962C8B-B14F-4D97-AF65-F5344CB8AC3E}">
        <p14:creationId xmlns:p14="http://schemas.microsoft.com/office/powerpoint/2010/main" val="2532031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686AD7-0F14-5C48-81B2-5CEC7B44B1A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F50A247-D3CB-DC44-87BE-92587B73BB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79A30FA-BDEE-4149-823E-F4C81CAB2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3">
            <a:extLst>
              <a:ext uri="{FF2B5EF4-FFF2-40B4-BE49-F238E27FC236}">
                <a16:creationId xmlns:a16="http://schemas.microsoft.com/office/drawing/2014/main" id="{0D2978C9-0C1D-B698-3096-2645196AD0D8}"/>
              </a:ext>
            </a:extLst>
          </p:cNvPr>
          <p:cNvSpPr>
            <a:spLocks noGrp="1"/>
          </p:cNvSpPr>
          <p:nvPr>
            <p:ph type="dt" sz="half" idx="10"/>
          </p:nvPr>
        </p:nvSpPr>
        <p:spPr/>
        <p:txBody>
          <a:bodyPr/>
          <a:lstStyle>
            <a:lvl1pPr>
              <a:defRPr/>
            </a:lvl1pPr>
          </a:lstStyle>
          <a:p>
            <a:pPr>
              <a:defRPr/>
            </a:pPr>
            <a:fld id="{57BBFBBC-5EAE-498B-AFFC-15A340D510AE}" type="datetimeFigureOut">
              <a:rPr lang="it-IT"/>
              <a:pPr>
                <a:defRPr/>
              </a:pPr>
              <a:t>20/02/2026</a:t>
            </a:fld>
            <a:endParaRPr lang="it-IT"/>
          </a:p>
        </p:txBody>
      </p:sp>
      <p:sp>
        <p:nvSpPr>
          <p:cNvPr id="6" name="Segnaposto piè di pagina 4">
            <a:extLst>
              <a:ext uri="{FF2B5EF4-FFF2-40B4-BE49-F238E27FC236}">
                <a16:creationId xmlns:a16="http://schemas.microsoft.com/office/drawing/2014/main" id="{65E4ED55-74EA-68E0-763A-7804CA15E3F2}"/>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D4DE382C-038A-940A-9433-6DEDA1F4F458}"/>
              </a:ext>
            </a:extLst>
          </p:cNvPr>
          <p:cNvSpPr>
            <a:spLocks noGrp="1"/>
          </p:cNvSpPr>
          <p:nvPr>
            <p:ph type="sldNum" sz="quarter" idx="12"/>
          </p:nvPr>
        </p:nvSpPr>
        <p:spPr/>
        <p:txBody>
          <a:bodyPr/>
          <a:lstStyle>
            <a:lvl1pPr>
              <a:defRPr/>
            </a:lvl1pPr>
          </a:lstStyle>
          <a:p>
            <a:fld id="{58110513-C08B-4FBE-87B4-B78D5A4F1FB2}" type="slidenum">
              <a:rPr lang="it-IT" altLang="en-US"/>
              <a:pPr/>
              <a:t>‹N›</a:t>
            </a:fld>
            <a:endParaRPr lang="it-IT" altLang="en-US"/>
          </a:p>
        </p:txBody>
      </p:sp>
    </p:spTree>
    <p:extLst>
      <p:ext uri="{BB962C8B-B14F-4D97-AF65-F5344CB8AC3E}">
        <p14:creationId xmlns:p14="http://schemas.microsoft.com/office/powerpoint/2010/main" val="3359218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8F25F2-4362-1447-AE75-F04DB2A8681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8D14C07-7FE8-664E-9F92-E58F1A4A7A83}"/>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a:extLst>
              <a:ext uri="{FF2B5EF4-FFF2-40B4-BE49-F238E27FC236}">
                <a16:creationId xmlns:a16="http://schemas.microsoft.com/office/drawing/2014/main" id="{EB62212C-4AA9-A14C-B79A-DAA1D68D4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3">
            <a:extLst>
              <a:ext uri="{FF2B5EF4-FFF2-40B4-BE49-F238E27FC236}">
                <a16:creationId xmlns:a16="http://schemas.microsoft.com/office/drawing/2014/main" id="{7640C4A0-4D96-6BFA-92D1-40FAA09D197B}"/>
              </a:ext>
            </a:extLst>
          </p:cNvPr>
          <p:cNvSpPr>
            <a:spLocks noGrp="1"/>
          </p:cNvSpPr>
          <p:nvPr>
            <p:ph type="dt" sz="half" idx="10"/>
          </p:nvPr>
        </p:nvSpPr>
        <p:spPr/>
        <p:txBody>
          <a:bodyPr/>
          <a:lstStyle>
            <a:lvl1pPr>
              <a:defRPr/>
            </a:lvl1pPr>
          </a:lstStyle>
          <a:p>
            <a:pPr>
              <a:defRPr/>
            </a:pPr>
            <a:fld id="{9FDCB825-D441-410C-A2FA-61BE04EEB233}" type="datetimeFigureOut">
              <a:rPr lang="it-IT"/>
              <a:pPr>
                <a:defRPr/>
              </a:pPr>
              <a:t>20/02/2026</a:t>
            </a:fld>
            <a:endParaRPr lang="it-IT"/>
          </a:p>
        </p:txBody>
      </p:sp>
      <p:sp>
        <p:nvSpPr>
          <p:cNvPr id="6" name="Segnaposto piè di pagina 4">
            <a:extLst>
              <a:ext uri="{FF2B5EF4-FFF2-40B4-BE49-F238E27FC236}">
                <a16:creationId xmlns:a16="http://schemas.microsoft.com/office/drawing/2014/main" id="{C18C9E55-A88A-5F1A-032B-1FAD739BFE75}"/>
              </a:ext>
            </a:extLst>
          </p:cNvPr>
          <p:cNvSpPr>
            <a:spLocks noGrp="1"/>
          </p:cNvSpPr>
          <p:nvPr>
            <p:ph type="ftr" sz="quarter" idx="11"/>
          </p:nvPr>
        </p:nvSpPr>
        <p:spPr/>
        <p:txBody>
          <a:bodyPr/>
          <a:lstStyle>
            <a:lvl1pPr>
              <a:defRPr/>
            </a:lvl1pPr>
          </a:lstStyle>
          <a:p>
            <a:pPr>
              <a:defRPr/>
            </a:pPr>
            <a:endParaRPr lang="it-IT"/>
          </a:p>
        </p:txBody>
      </p:sp>
      <p:sp>
        <p:nvSpPr>
          <p:cNvPr id="7" name="Segnaposto numero diapositiva 5">
            <a:extLst>
              <a:ext uri="{FF2B5EF4-FFF2-40B4-BE49-F238E27FC236}">
                <a16:creationId xmlns:a16="http://schemas.microsoft.com/office/drawing/2014/main" id="{F15BD304-D771-36A3-E870-2AB6E22AF2D7}"/>
              </a:ext>
            </a:extLst>
          </p:cNvPr>
          <p:cNvSpPr>
            <a:spLocks noGrp="1"/>
          </p:cNvSpPr>
          <p:nvPr>
            <p:ph type="sldNum" sz="quarter" idx="12"/>
          </p:nvPr>
        </p:nvSpPr>
        <p:spPr/>
        <p:txBody>
          <a:bodyPr/>
          <a:lstStyle>
            <a:lvl1pPr>
              <a:defRPr/>
            </a:lvl1pPr>
          </a:lstStyle>
          <a:p>
            <a:fld id="{19282248-66C1-48E5-A2F2-C27A4368A92E}" type="slidenum">
              <a:rPr lang="it-IT" altLang="en-US"/>
              <a:pPr/>
              <a:t>‹N›</a:t>
            </a:fld>
            <a:endParaRPr lang="it-IT" altLang="en-US"/>
          </a:p>
        </p:txBody>
      </p:sp>
    </p:spTree>
    <p:extLst>
      <p:ext uri="{BB962C8B-B14F-4D97-AF65-F5344CB8AC3E}">
        <p14:creationId xmlns:p14="http://schemas.microsoft.com/office/powerpoint/2010/main" val="843987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F35F9FCF-25C5-4A38-8577-EFFD86A3429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en-US"/>
              <a:t>Fare clic per modificare lo stile del titolo dello schema</a:t>
            </a:r>
          </a:p>
        </p:txBody>
      </p:sp>
      <p:sp>
        <p:nvSpPr>
          <p:cNvPr id="1027" name="Segnaposto testo 2">
            <a:extLst>
              <a:ext uri="{FF2B5EF4-FFF2-40B4-BE49-F238E27FC236}">
                <a16:creationId xmlns:a16="http://schemas.microsoft.com/office/drawing/2014/main" id="{75C122AA-06FF-79F8-995E-2141759035BC}"/>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en-US"/>
              <a:t>Fare clic per modificare gli stili del testo dello schema</a:t>
            </a:r>
          </a:p>
          <a:p>
            <a:pPr lvl="1"/>
            <a:r>
              <a:rPr lang="it-IT" altLang="en-US"/>
              <a:t>Secondo livello</a:t>
            </a:r>
          </a:p>
          <a:p>
            <a:pPr lvl="2"/>
            <a:r>
              <a:rPr lang="it-IT" altLang="en-US"/>
              <a:t>Terzo livello</a:t>
            </a:r>
          </a:p>
          <a:p>
            <a:pPr lvl="3"/>
            <a:r>
              <a:rPr lang="it-IT" altLang="en-US"/>
              <a:t>Quarto livello</a:t>
            </a:r>
          </a:p>
          <a:p>
            <a:pPr lvl="4"/>
            <a:r>
              <a:rPr lang="it-IT" altLang="en-US"/>
              <a:t>Quinto livello</a:t>
            </a:r>
          </a:p>
        </p:txBody>
      </p:sp>
      <p:sp>
        <p:nvSpPr>
          <p:cNvPr id="4" name="Segnaposto data 3">
            <a:extLst>
              <a:ext uri="{FF2B5EF4-FFF2-40B4-BE49-F238E27FC236}">
                <a16:creationId xmlns:a16="http://schemas.microsoft.com/office/drawing/2014/main" id="{E2B8EB6A-5FB5-4B40-9330-A64454E9F6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87C7E50D-D7E5-4CD0-A45E-0F675BA13CCD}" type="datetimeFigureOut">
              <a:rPr lang="it-IT"/>
              <a:pPr>
                <a:defRPr/>
              </a:pPr>
              <a:t>20/02/2026</a:t>
            </a:fld>
            <a:endParaRPr lang="it-IT"/>
          </a:p>
        </p:txBody>
      </p:sp>
      <p:sp>
        <p:nvSpPr>
          <p:cNvPr id="5" name="Segnaposto piè di pagina 4">
            <a:extLst>
              <a:ext uri="{FF2B5EF4-FFF2-40B4-BE49-F238E27FC236}">
                <a16:creationId xmlns:a16="http://schemas.microsoft.com/office/drawing/2014/main" id="{B5D41C78-E1D3-684E-B703-19EF9F03B2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it-IT"/>
          </a:p>
        </p:txBody>
      </p:sp>
      <p:sp>
        <p:nvSpPr>
          <p:cNvPr id="6" name="Segnaposto numero diapositiva 5">
            <a:extLst>
              <a:ext uri="{FF2B5EF4-FFF2-40B4-BE49-F238E27FC236}">
                <a16:creationId xmlns:a16="http://schemas.microsoft.com/office/drawing/2014/main" id="{AC0E8585-511D-E448-B551-CFBFD5F272D4}"/>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757B366A-1F6B-4F97-9EBA-52137785D478}" type="slidenum">
              <a:rPr lang="it-IT" altLang="en-US"/>
              <a:pPr/>
              <a:t>‹N›</a:t>
            </a:fld>
            <a:endParaRPr lang="it-IT"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learn.deeplearning.ai/courses/large-language-models-semantic-search/lesson/xz361/embeddings"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050" name="Immagine 2">
            <a:extLst>
              <a:ext uri="{FF2B5EF4-FFF2-40B4-BE49-F238E27FC236}">
                <a16:creationId xmlns:a16="http://schemas.microsoft.com/office/drawing/2014/main" id="{69213D12-B24B-57DB-C869-88BF3C67E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920" y="410046"/>
            <a:ext cx="4248150"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ttangolo 4">
            <a:extLst>
              <a:ext uri="{FF2B5EF4-FFF2-40B4-BE49-F238E27FC236}">
                <a16:creationId xmlns:a16="http://schemas.microsoft.com/office/drawing/2014/main" id="{3E2C7848-D0C0-9848-A987-4617A90B8B9B}"/>
              </a:ext>
            </a:extLst>
          </p:cNvPr>
          <p:cNvSpPr/>
          <p:nvPr/>
        </p:nvSpPr>
        <p:spPr>
          <a:xfrm>
            <a:off x="230084" y="2765799"/>
            <a:ext cx="5419725" cy="1323439"/>
          </a:xfrm>
          <a:prstGeom prst="rect">
            <a:avLst/>
          </a:prstGeom>
        </p:spPr>
        <p:txBody>
          <a:bodyPr lIns="91440" tIns="45720" rIns="91440" bIns="45720" anchor="t">
            <a:spAutoFit/>
          </a:bodyPr>
          <a:lstStyle/>
          <a:p>
            <a:pPr algn="ctr" eaLnBrk="1" fontAlgn="auto" hangingPunct="1">
              <a:spcBef>
                <a:spcPts val="0"/>
              </a:spcBef>
              <a:spcAft>
                <a:spcPts val="0"/>
              </a:spcAft>
              <a:defRPr/>
            </a:pPr>
            <a:r>
              <a:rPr lang="it-IT" sz="4000" b="1">
                <a:solidFill>
                  <a:schemeClr val="bg2">
                    <a:lumMod val="25000"/>
                  </a:schemeClr>
                </a:solidFill>
                <a:latin typeface="+mn-lt"/>
              </a:rPr>
              <a:t>Large Language Models</a:t>
            </a:r>
            <a:endParaRPr lang="it-IT" sz="4000" b="1">
              <a:solidFill>
                <a:schemeClr val="bg2">
                  <a:lumMod val="25000"/>
                </a:schemeClr>
              </a:solidFill>
              <a:latin typeface="+mn-lt"/>
              <a:ea typeface="Calibri" panose="020F0502020204030204"/>
              <a:cs typeface="Calibri" panose="020F0502020204030204"/>
            </a:endParaRPr>
          </a:p>
          <a:p>
            <a:pPr algn="ctr">
              <a:spcBef>
                <a:spcPts val="0"/>
              </a:spcBef>
              <a:spcAft>
                <a:spcPts val="0"/>
              </a:spcAft>
              <a:defRPr/>
            </a:pPr>
            <a:r>
              <a:rPr lang="it-IT" sz="4000" b="1">
                <a:solidFill>
                  <a:schemeClr val="bg2">
                    <a:lumMod val="25000"/>
                  </a:schemeClr>
                </a:solidFill>
                <a:latin typeface="+mn-lt"/>
                <a:ea typeface="Calibri" panose="020F0502020204030204"/>
                <a:cs typeface="Calibri" panose="020F0502020204030204"/>
              </a:rPr>
              <a:t>with Semantic </a:t>
            </a:r>
            <a:r>
              <a:rPr lang="it-IT" sz="4000" b="1" err="1">
                <a:solidFill>
                  <a:schemeClr val="bg2">
                    <a:lumMod val="25000"/>
                  </a:schemeClr>
                </a:solidFill>
                <a:latin typeface="+mn-lt"/>
                <a:ea typeface="Calibri"/>
                <a:cs typeface="Calibri"/>
              </a:rPr>
              <a:t>Search</a:t>
            </a:r>
            <a:endParaRPr lang="it-IT" sz="4000" b="1">
              <a:solidFill>
                <a:schemeClr val="bg2">
                  <a:lumMod val="25000"/>
                </a:schemeClr>
              </a:solidFill>
              <a:latin typeface="+mn-lt"/>
              <a:ea typeface="Calibri"/>
              <a:cs typeface="Calibri"/>
            </a:endParaRPr>
          </a:p>
        </p:txBody>
      </p:sp>
      <p:sp>
        <p:nvSpPr>
          <p:cNvPr id="2" name="Rettangolo 1">
            <a:extLst>
              <a:ext uri="{FF2B5EF4-FFF2-40B4-BE49-F238E27FC236}">
                <a16:creationId xmlns:a16="http://schemas.microsoft.com/office/drawing/2014/main" id="{A10E1290-DBDA-4C57-6AFF-B726B50ADFCB}"/>
              </a:ext>
            </a:extLst>
          </p:cNvPr>
          <p:cNvSpPr/>
          <p:nvPr/>
        </p:nvSpPr>
        <p:spPr>
          <a:xfrm>
            <a:off x="8630765" y="5802754"/>
            <a:ext cx="2033047" cy="923330"/>
          </a:xfrm>
          <a:prstGeom prst="rect">
            <a:avLst/>
          </a:prstGeom>
        </p:spPr>
        <p:txBody>
          <a:bodyPr wrap="square">
            <a:spAutoFit/>
          </a:bodyPr>
          <a:lstStyle/>
          <a:p>
            <a:pPr eaLnBrk="1" fontAlgn="auto" hangingPunct="1">
              <a:spcBef>
                <a:spcPts val="0"/>
              </a:spcBef>
              <a:spcAft>
                <a:spcPts val="0"/>
              </a:spcAft>
              <a:defRPr/>
            </a:pPr>
            <a:r>
              <a:rPr lang="it-IT" b="1">
                <a:solidFill>
                  <a:schemeClr val="bg2">
                    <a:lumMod val="25000"/>
                  </a:schemeClr>
                </a:solidFill>
                <a:latin typeface="+mn-lt"/>
              </a:rPr>
              <a:t>Ing. Fabio Antonini</a:t>
            </a:r>
          </a:p>
          <a:p>
            <a:pPr eaLnBrk="1" fontAlgn="auto" hangingPunct="1">
              <a:spcBef>
                <a:spcPts val="0"/>
              </a:spcBef>
              <a:spcAft>
                <a:spcPts val="0"/>
              </a:spcAft>
              <a:defRPr/>
            </a:pPr>
            <a:endParaRPr lang="it-IT" b="1">
              <a:solidFill>
                <a:schemeClr val="bg2">
                  <a:lumMod val="25000"/>
                </a:schemeClr>
              </a:solidFill>
              <a:latin typeface="+mn-lt"/>
            </a:endParaRPr>
          </a:p>
          <a:p>
            <a:pPr eaLnBrk="1" fontAlgn="auto" hangingPunct="1">
              <a:spcBef>
                <a:spcPts val="0"/>
              </a:spcBef>
              <a:spcAft>
                <a:spcPts val="0"/>
              </a:spcAft>
              <a:defRPr/>
            </a:pPr>
            <a:r>
              <a:rPr lang="it-IT" b="1">
                <a:solidFill>
                  <a:schemeClr val="bg2">
                    <a:lumMod val="25000"/>
                  </a:schemeClr>
                </a:solidFill>
                <a:latin typeface="+mn-lt"/>
              </a:rPr>
              <a:t>Software </a:t>
            </a:r>
            <a:r>
              <a:rPr lang="it-IT" b="1" err="1">
                <a:solidFill>
                  <a:schemeClr val="bg2">
                    <a:lumMod val="25000"/>
                  </a:schemeClr>
                </a:solidFill>
                <a:latin typeface="+mn-lt"/>
              </a:rPr>
              <a:t>Engineer</a:t>
            </a:r>
            <a:endParaRPr lang="it-IT" b="1">
              <a:solidFill>
                <a:schemeClr val="bg2">
                  <a:lumMod val="25000"/>
                </a:schemeClr>
              </a:solidFill>
              <a:latin typeface="+mn-lt"/>
            </a:endParaRPr>
          </a:p>
        </p:txBody>
      </p:sp>
      <p:sp>
        <p:nvSpPr>
          <p:cNvPr id="3" name="CasellaDiTesto 2">
            <a:extLst>
              <a:ext uri="{FF2B5EF4-FFF2-40B4-BE49-F238E27FC236}">
                <a16:creationId xmlns:a16="http://schemas.microsoft.com/office/drawing/2014/main" id="{B8ABD603-41E9-63A4-C1D3-722DC3FE7E8D}"/>
              </a:ext>
            </a:extLst>
          </p:cNvPr>
          <p:cNvSpPr txBox="1"/>
          <p:nvPr/>
        </p:nvSpPr>
        <p:spPr>
          <a:xfrm>
            <a:off x="233464" y="5872167"/>
            <a:ext cx="7791855" cy="461665"/>
          </a:xfrm>
          <a:prstGeom prst="rect">
            <a:avLst/>
          </a:prstGeom>
          <a:noFill/>
        </p:spPr>
        <p:txBody>
          <a:bodyPr wrap="square" rtlCol="0">
            <a:spAutoFit/>
          </a:bodyPr>
          <a:lstStyle/>
          <a:p>
            <a:pPr algn="l"/>
            <a:r>
              <a:rPr lang="en-GB" sz="2400" b="1" i="0">
                <a:effectLst/>
              </a:rPr>
              <a:t>Introduction to Machine Learning for Engineers</a:t>
            </a:r>
          </a:p>
        </p:txBody>
      </p:sp>
      <p:pic>
        <p:nvPicPr>
          <p:cNvPr id="7" name="Immagine 6" descr="Immagine che contiene arte, dipinto, Arti visive&#10;&#10;Descrizione generata automaticamente">
            <a:extLst>
              <a:ext uri="{FF2B5EF4-FFF2-40B4-BE49-F238E27FC236}">
                <a16:creationId xmlns:a16="http://schemas.microsoft.com/office/drawing/2014/main" id="{A229D6F2-9BC5-0C6A-51FC-D452EB47D486}"/>
              </a:ext>
            </a:extLst>
          </p:cNvPr>
          <p:cNvPicPr>
            <a:picLocks noChangeAspect="1"/>
          </p:cNvPicPr>
          <p:nvPr/>
        </p:nvPicPr>
        <p:blipFill>
          <a:blip r:embed="rId5"/>
          <a:stretch>
            <a:fillRect/>
          </a:stretch>
        </p:blipFill>
        <p:spPr>
          <a:xfrm>
            <a:off x="6517532" y="0"/>
            <a:ext cx="5674468" cy="56744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715C3-6807-953C-2A15-819AEFC9C2AC}"/>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B15EAAD4-A697-6298-29BA-F485A8E5A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B981EC09-4762-C45A-B16A-819894D57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C1CF5D47-66F4-308C-8378-21AD2F897147}"/>
              </a:ext>
            </a:extLst>
          </p:cNvPr>
          <p:cNvSpPr/>
          <p:nvPr/>
        </p:nvSpPr>
        <p:spPr>
          <a:xfrm>
            <a:off x="247650" y="61374"/>
            <a:ext cx="10225461" cy="707886"/>
          </a:xfrm>
          <a:prstGeom prst="rect">
            <a:avLst/>
          </a:prstGeom>
        </p:spPr>
        <p:txBody>
          <a:bodyPr wrap="square" lIns="91440" tIns="45720" rIns="91440" bIns="45720" anchor="t">
            <a:spAutoFit/>
          </a:bodyPr>
          <a:lstStyle/>
          <a:p>
            <a:pPr>
              <a:defRPr/>
            </a:pPr>
            <a:r>
              <a:rPr lang="it-IT" sz="4000" b="1" dirty="0">
                <a:solidFill>
                  <a:schemeClr val="bg2">
                    <a:lumMod val="25000"/>
                  </a:schemeClr>
                </a:solidFill>
                <a:latin typeface="+mn-lt"/>
              </a:rPr>
              <a:t>Building a Semantic </a:t>
            </a:r>
            <a:r>
              <a:rPr lang="it-IT" sz="4000" b="1" dirty="0" err="1">
                <a:solidFill>
                  <a:schemeClr val="bg2">
                    <a:lumMod val="25000"/>
                  </a:schemeClr>
                </a:solidFill>
                <a:latin typeface="+mn-lt"/>
              </a:rPr>
              <a:t>Search</a:t>
            </a:r>
            <a:r>
              <a:rPr lang="it-IT" sz="4000" b="1" dirty="0">
                <a:solidFill>
                  <a:schemeClr val="bg2">
                    <a:lumMod val="25000"/>
                  </a:schemeClr>
                </a:solidFill>
                <a:latin typeface="+mn-lt"/>
              </a:rPr>
              <a:t> System</a:t>
            </a:r>
            <a:endParaRPr lang="it-IT" sz="4000" b="1" dirty="0">
              <a:solidFill>
                <a:schemeClr val="bg2">
                  <a:lumMod val="25000"/>
                </a:schemeClr>
              </a:solidFill>
              <a:latin typeface="+mn-lt"/>
              <a:ea typeface="Calibri"/>
              <a:cs typeface="Calibri"/>
            </a:endParaRPr>
          </a:p>
        </p:txBody>
      </p:sp>
      <p:sp>
        <p:nvSpPr>
          <p:cNvPr id="3" name="CasellaDiTesto 2">
            <a:extLst>
              <a:ext uri="{FF2B5EF4-FFF2-40B4-BE49-F238E27FC236}">
                <a16:creationId xmlns:a16="http://schemas.microsoft.com/office/drawing/2014/main" id="{6AFE0B51-9F84-241B-719B-700C0B0AE9A9}"/>
              </a:ext>
            </a:extLst>
          </p:cNvPr>
          <p:cNvSpPr txBox="1"/>
          <p:nvPr/>
        </p:nvSpPr>
        <p:spPr>
          <a:xfrm>
            <a:off x="246529" y="1075765"/>
            <a:ext cx="6096000"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ea typeface="Calibri"/>
                <a:cs typeface="Calibri"/>
              </a:rPr>
              <a:t>To build a dense retrieval system:</a:t>
            </a:r>
            <a:endParaRPr lang="it-IT" sz="2000">
              <a:latin typeface="Calibri"/>
              <a:ea typeface="Calibri"/>
              <a:cs typeface="Calibri"/>
            </a:endParaRPr>
          </a:p>
          <a:p>
            <a:r>
              <a:rPr lang="en-US" sz="2000" b="1" dirty="0">
                <a:latin typeface="Calibri"/>
                <a:ea typeface="Calibri"/>
                <a:cs typeface="Calibri"/>
              </a:rPr>
              <a:t>1. Chunk the Text</a:t>
            </a:r>
          </a:p>
          <a:p>
            <a:pPr marL="228600" indent="-228600">
              <a:buFont typeface=""/>
              <a:buChar char="•"/>
            </a:pPr>
            <a:r>
              <a:rPr lang="en-US" sz="2000" dirty="0">
                <a:latin typeface="Calibri"/>
                <a:ea typeface="Calibri"/>
                <a:cs typeface="Calibri"/>
              </a:rPr>
              <a:t>Split documents into meaningful pieces</a:t>
            </a:r>
          </a:p>
          <a:p>
            <a:pPr marL="228600" indent="-228600">
              <a:buFont typeface=""/>
              <a:buChar char="•"/>
            </a:pPr>
            <a:r>
              <a:rPr lang="en-US" sz="2000" dirty="0">
                <a:latin typeface="Calibri"/>
                <a:ea typeface="Calibri"/>
                <a:cs typeface="Calibri"/>
              </a:rPr>
              <a:t>Sentence-level or paragraph-level</a:t>
            </a:r>
          </a:p>
          <a:p>
            <a:pPr marL="228600" indent="-228600">
              <a:buFont typeface=""/>
              <a:buChar char="•"/>
            </a:pPr>
            <a:r>
              <a:rPr lang="en-US" sz="2000" dirty="0">
                <a:latin typeface="Calibri"/>
                <a:ea typeface="Calibri"/>
                <a:cs typeface="Calibri"/>
              </a:rPr>
              <a:t>Each chunk should contain one idea</a:t>
            </a:r>
          </a:p>
          <a:p>
            <a:r>
              <a:rPr lang="en-US" sz="2000" b="1" dirty="0">
                <a:latin typeface="Calibri"/>
                <a:ea typeface="Calibri"/>
                <a:cs typeface="Calibri"/>
              </a:rPr>
              <a:t>2. Add Context (When Needed)</a:t>
            </a:r>
          </a:p>
          <a:p>
            <a:pPr marL="228600" indent="-228600">
              <a:buFont typeface=""/>
              <a:buChar char="•"/>
            </a:pPr>
            <a:r>
              <a:rPr lang="en-US" sz="2000" dirty="0">
                <a:latin typeface="Calibri"/>
                <a:ea typeface="Calibri"/>
                <a:cs typeface="Calibri"/>
              </a:rPr>
              <a:t>Avoid context-free fragments</a:t>
            </a:r>
          </a:p>
          <a:p>
            <a:pPr marL="228600" indent="-228600">
              <a:buFont typeface=""/>
              <a:buChar char="•"/>
            </a:pPr>
            <a:r>
              <a:rPr lang="en-US" sz="2000" dirty="0">
                <a:latin typeface="Calibri"/>
                <a:ea typeface="Calibri"/>
                <a:cs typeface="Calibri"/>
              </a:rPr>
              <a:t>Enrich chunks with titles or metadata</a:t>
            </a:r>
          </a:p>
          <a:p>
            <a:r>
              <a:rPr lang="en-US" sz="2000" b="1" dirty="0">
                <a:latin typeface="Calibri"/>
                <a:ea typeface="Calibri"/>
                <a:cs typeface="Calibri"/>
              </a:rPr>
              <a:t>3. Embed Everything</a:t>
            </a:r>
          </a:p>
          <a:p>
            <a:pPr marL="228600" indent="-228600">
              <a:buFont typeface=""/>
              <a:buChar char="•"/>
            </a:pPr>
            <a:r>
              <a:rPr lang="en-US" sz="2000" dirty="0">
                <a:latin typeface="Calibri"/>
                <a:ea typeface="Calibri"/>
                <a:cs typeface="Calibri"/>
              </a:rPr>
              <a:t>Convert each chunk into a vector</a:t>
            </a:r>
          </a:p>
          <a:p>
            <a:r>
              <a:rPr lang="en-US" sz="2000" b="1" dirty="0">
                <a:latin typeface="Calibri"/>
                <a:ea typeface="Calibri"/>
                <a:cs typeface="Calibri"/>
              </a:rPr>
              <a:t>4. Search by Similarity</a:t>
            </a:r>
          </a:p>
          <a:p>
            <a:pPr marL="228600" indent="-228600">
              <a:buFont typeface=""/>
              <a:buChar char="•"/>
            </a:pPr>
            <a:r>
              <a:rPr lang="en-US" sz="2000" dirty="0">
                <a:latin typeface="Calibri"/>
                <a:ea typeface="Calibri"/>
                <a:cs typeface="Calibri"/>
              </a:rPr>
              <a:t>Embed the query</a:t>
            </a:r>
          </a:p>
          <a:p>
            <a:pPr marL="228600" indent="-228600">
              <a:buFont typeface=""/>
              <a:buChar char="•"/>
            </a:pPr>
            <a:r>
              <a:rPr lang="en-US" sz="2000" dirty="0">
                <a:latin typeface="Calibri"/>
                <a:ea typeface="Calibri"/>
                <a:cs typeface="Calibri"/>
              </a:rPr>
              <a:t>Find nearest vectors</a:t>
            </a:r>
          </a:p>
          <a:p>
            <a:pPr marL="228600" indent="-228600">
              <a:buFont typeface=""/>
              <a:buChar char="•"/>
            </a:pPr>
            <a:r>
              <a:rPr lang="en-US" sz="2000" dirty="0">
                <a:latin typeface="Calibri"/>
                <a:ea typeface="Calibri"/>
                <a:cs typeface="Calibri"/>
              </a:rPr>
              <a:t>Return most relevant chunks</a:t>
            </a:r>
          </a:p>
          <a:p>
            <a:r>
              <a:rPr lang="en-US" sz="2000" dirty="0">
                <a:latin typeface="Calibri"/>
                <a:ea typeface="Calibri"/>
                <a:cs typeface="Calibri"/>
              </a:rPr>
              <a:t>Search = </a:t>
            </a:r>
            <a:r>
              <a:rPr lang="en-US" sz="2000" b="1" dirty="0">
                <a:latin typeface="Calibri"/>
                <a:ea typeface="Calibri"/>
                <a:cs typeface="Calibri"/>
              </a:rPr>
              <a:t>Nearest Neighbor in Embedding Space</a:t>
            </a:r>
          </a:p>
          <a:p>
            <a:pPr algn="ctr"/>
            <a:endParaRPr lang="it-IT" sz="2000" dirty="0">
              <a:ea typeface="Calibri"/>
              <a:cs typeface="Calibri"/>
            </a:endParaRPr>
          </a:p>
        </p:txBody>
      </p:sp>
      <p:pic>
        <p:nvPicPr>
          <p:cNvPr id="5" name="Immagine 4" descr="Immagine che contiene testo, schermata, Carattere, software&#10;&#10;Il contenuto generato dall&amp;#39;IA potrebbe non essere corretto.">
            <a:extLst>
              <a:ext uri="{FF2B5EF4-FFF2-40B4-BE49-F238E27FC236}">
                <a16:creationId xmlns:a16="http://schemas.microsoft.com/office/drawing/2014/main" id="{7F33E501-1B5B-09C5-BCCA-99099E7FD799}"/>
              </a:ext>
            </a:extLst>
          </p:cNvPr>
          <p:cNvPicPr>
            <a:picLocks noChangeAspect="1"/>
          </p:cNvPicPr>
          <p:nvPr/>
        </p:nvPicPr>
        <p:blipFill>
          <a:blip r:embed="rId5"/>
          <a:stretch>
            <a:fillRect/>
          </a:stretch>
        </p:blipFill>
        <p:spPr>
          <a:xfrm>
            <a:off x="5737412" y="848846"/>
            <a:ext cx="6096000" cy="5429250"/>
          </a:xfrm>
          <a:prstGeom prst="rect">
            <a:avLst/>
          </a:prstGeom>
        </p:spPr>
      </p:pic>
    </p:spTree>
    <p:extLst>
      <p:ext uri="{BB962C8B-B14F-4D97-AF65-F5344CB8AC3E}">
        <p14:creationId xmlns:p14="http://schemas.microsoft.com/office/powerpoint/2010/main" val="192693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77DD4-E982-E2B4-3868-2BE599576BC0}"/>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7FB6E297-638D-D893-4B2E-C7DC47663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163A007A-1D2E-41F2-7B2B-F6190803D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6E853B4F-25B3-1342-AD15-36264C8C764B}"/>
              </a:ext>
            </a:extLst>
          </p:cNvPr>
          <p:cNvSpPr/>
          <p:nvPr/>
        </p:nvSpPr>
        <p:spPr>
          <a:xfrm>
            <a:off x="87385" y="90128"/>
            <a:ext cx="12186489" cy="707886"/>
          </a:xfrm>
          <a:prstGeom prst="rect">
            <a:avLst/>
          </a:prstGeom>
        </p:spPr>
        <p:txBody>
          <a:bodyPr wrap="square" lIns="91440" tIns="45720" rIns="91440" bIns="45720" anchor="t">
            <a:spAutoFit/>
          </a:bodyPr>
          <a:lstStyle/>
          <a:p>
            <a:pPr>
              <a:defRPr/>
            </a:pPr>
            <a:r>
              <a:rPr lang="it-IT" sz="4000" b="1" dirty="0">
                <a:solidFill>
                  <a:schemeClr val="bg2">
                    <a:lumMod val="25000"/>
                  </a:schemeClr>
                </a:solidFill>
                <a:latin typeface="+mn-lt"/>
              </a:rPr>
              <a:t>ANN Libraries vs </a:t>
            </a:r>
            <a:r>
              <a:rPr lang="it-IT" sz="4000" b="1" dirty="0" err="1">
                <a:solidFill>
                  <a:schemeClr val="bg2">
                    <a:lumMod val="25000"/>
                  </a:schemeClr>
                </a:solidFill>
                <a:latin typeface="+mn-lt"/>
              </a:rPr>
              <a:t>Vector</a:t>
            </a:r>
            <a:r>
              <a:rPr lang="it-IT" sz="4000" b="1" dirty="0">
                <a:solidFill>
                  <a:schemeClr val="bg2">
                    <a:lumMod val="25000"/>
                  </a:schemeClr>
                </a:solidFill>
                <a:latin typeface="+mn-lt"/>
              </a:rPr>
              <a:t> Databases &amp; </a:t>
            </a:r>
            <a:r>
              <a:rPr lang="it-IT" sz="4000" b="1" dirty="0" err="1">
                <a:solidFill>
                  <a:schemeClr val="bg2">
                    <a:lumMod val="25000"/>
                  </a:schemeClr>
                </a:solidFill>
                <a:latin typeface="+mn-lt"/>
              </a:rPr>
              <a:t>Hybrid</a:t>
            </a:r>
            <a:r>
              <a:rPr lang="it-IT" sz="4000" b="1" dirty="0">
                <a:solidFill>
                  <a:schemeClr val="bg2">
                    <a:lumMod val="25000"/>
                  </a:schemeClr>
                </a:solidFill>
                <a:latin typeface="+mn-lt"/>
              </a:rPr>
              <a:t> </a:t>
            </a:r>
            <a:r>
              <a:rPr lang="it-IT" sz="4000" b="1" dirty="0" err="1">
                <a:solidFill>
                  <a:schemeClr val="bg2">
                    <a:lumMod val="25000"/>
                  </a:schemeClr>
                </a:solidFill>
                <a:latin typeface="+mn-lt"/>
              </a:rPr>
              <a:t>Search</a:t>
            </a:r>
            <a:endParaRPr lang="it-IT" sz="4000" b="1" dirty="0" err="1">
              <a:solidFill>
                <a:schemeClr val="bg2">
                  <a:lumMod val="25000"/>
                </a:schemeClr>
              </a:solidFill>
              <a:latin typeface="+mn-lt"/>
              <a:ea typeface="Calibri"/>
              <a:cs typeface="Calibri"/>
            </a:endParaRPr>
          </a:p>
        </p:txBody>
      </p:sp>
      <p:sp>
        <p:nvSpPr>
          <p:cNvPr id="3" name="CasellaDiTesto 2">
            <a:extLst>
              <a:ext uri="{FF2B5EF4-FFF2-40B4-BE49-F238E27FC236}">
                <a16:creationId xmlns:a16="http://schemas.microsoft.com/office/drawing/2014/main" id="{6A01B2B3-837C-321B-8193-12B29F474394}"/>
              </a:ext>
            </a:extLst>
          </p:cNvPr>
          <p:cNvSpPr txBox="1"/>
          <p:nvPr/>
        </p:nvSpPr>
        <p:spPr>
          <a:xfrm>
            <a:off x="672353" y="851648"/>
            <a:ext cx="6096000"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Approximate Nearest Neighbor (ANN) Libraries</a:t>
            </a:r>
            <a:endParaRPr lang="it-IT"/>
          </a:p>
          <a:p>
            <a:pPr marL="285750" indent="-285750">
              <a:buFont typeface="Arial"/>
              <a:buChar char="•"/>
            </a:pPr>
            <a:r>
              <a:rPr lang="en-US" dirty="0">
                <a:latin typeface="Calibri"/>
                <a:ea typeface="Calibri"/>
                <a:cs typeface="Calibri"/>
              </a:rPr>
              <a:t>Fast similarity search</a:t>
            </a:r>
            <a:endParaRPr lang="en-US" dirty="0"/>
          </a:p>
          <a:p>
            <a:pPr marL="285750" indent="-285750">
              <a:buFont typeface="Arial"/>
              <a:buChar char="•"/>
            </a:pPr>
            <a:r>
              <a:rPr lang="en-US" dirty="0">
                <a:latin typeface="Calibri"/>
                <a:ea typeface="Calibri"/>
                <a:cs typeface="Calibri"/>
              </a:rPr>
              <a:t>Store vectors only</a:t>
            </a:r>
            <a:endParaRPr lang="en-US" dirty="0"/>
          </a:p>
          <a:p>
            <a:pPr marL="285750" indent="-285750">
              <a:buFont typeface="Arial"/>
              <a:buChar char="•"/>
            </a:pPr>
            <a:r>
              <a:rPr lang="en-US" dirty="0">
                <a:latin typeface="Calibri"/>
                <a:ea typeface="Calibri"/>
                <a:cs typeface="Calibri"/>
              </a:rPr>
              <a:t>Simple setup</a:t>
            </a:r>
            <a:endParaRPr lang="en-US" dirty="0"/>
          </a:p>
          <a:p>
            <a:pPr marL="285750" indent="-285750">
              <a:buFont typeface="Arial"/>
              <a:buChar char="•"/>
            </a:pPr>
            <a:r>
              <a:rPr lang="en-US" dirty="0">
                <a:latin typeface="Calibri"/>
                <a:ea typeface="Calibri"/>
                <a:cs typeface="Calibri"/>
              </a:rPr>
              <a:t>Require rebuilding index for updates</a:t>
            </a:r>
            <a:endParaRPr lang="en-US" dirty="0"/>
          </a:p>
          <a:p>
            <a:r>
              <a:rPr lang="en-US" dirty="0">
                <a:latin typeface="Calibri"/>
                <a:ea typeface="Calibri"/>
                <a:cs typeface="Calibri"/>
              </a:rPr>
              <a:t>Examples:</a:t>
            </a:r>
          </a:p>
          <a:p>
            <a:pPr marL="285750" indent="-285750">
              <a:buFont typeface="Arial"/>
              <a:buChar char="•"/>
            </a:pPr>
            <a:r>
              <a:rPr lang="en-US" dirty="0">
                <a:latin typeface="Calibri"/>
                <a:ea typeface="Calibri"/>
                <a:cs typeface="Calibri"/>
              </a:rPr>
              <a:t>Annoy</a:t>
            </a:r>
            <a:endParaRPr lang="en-US" dirty="0"/>
          </a:p>
          <a:p>
            <a:pPr marL="285750" indent="-285750">
              <a:buFont typeface="Arial"/>
              <a:buChar char="•"/>
            </a:pPr>
            <a:r>
              <a:rPr lang="en-US" dirty="0">
                <a:latin typeface="Calibri"/>
                <a:ea typeface="Calibri"/>
                <a:cs typeface="Calibri"/>
              </a:rPr>
              <a:t>FAISS</a:t>
            </a:r>
            <a:endParaRPr lang="en-US" dirty="0"/>
          </a:p>
          <a:p>
            <a:pPr marL="285750" indent="-285750">
              <a:buFont typeface="Arial"/>
              <a:buChar char="•"/>
            </a:pPr>
            <a:r>
              <a:rPr lang="en-US" dirty="0" err="1">
                <a:latin typeface="Calibri"/>
                <a:ea typeface="Calibri"/>
                <a:cs typeface="Calibri"/>
              </a:rPr>
              <a:t>ScaNN</a:t>
            </a:r>
            <a:endParaRPr lang="en-US" dirty="0" err="1"/>
          </a:p>
          <a:p>
            <a:endParaRPr lang="en-US" dirty="0"/>
          </a:p>
          <a:p>
            <a:r>
              <a:rPr lang="en-US" dirty="0">
                <a:latin typeface="Calibri"/>
                <a:ea typeface="Calibri"/>
                <a:cs typeface="Calibri"/>
              </a:rPr>
              <a:t>Vector Databases</a:t>
            </a:r>
          </a:p>
          <a:p>
            <a:pPr marL="285750" indent="-285750">
              <a:buFont typeface="Arial"/>
              <a:buChar char="•"/>
            </a:pPr>
            <a:r>
              <a:rPr lang="en-US" dirty="0">
                <a:latin typeface="Calibri"/>
                <a:ea typeface="Calibri"/>
                <a:cs typeface="Calibri"/>
              </a:rPr>
              <a:t>Store vectors + metadata + text</a:t>
            </a:r>
            <a:endParaRPr lang="en-US" dirty="0"/>
          </a:p>
          <a:p>
            <a:pPr marL="285750" indent="-285750">
              <a:buFont typeface="Arial"/>
              <a:buChar char="•"/>
            </a:pPr>
            <a:r>
              <a:rPr lang="en-US" dirty="0">
                <a:latin typeface="Calibri"/>
                <a:ea typeface="Calibri"/>
                <a:cs typeface="Calibri"/>
              </a:rPr>
              <a:t>Support filtering and updates</a:t>
            </a:r>
            <a:endParaRPr lang="en-US" dirty="0"/>
          </a:p>
          <a:p>
            <a:pPr marL="285750" indent="-285750">
              <a:buFont typeface="Arial"/>
              <a:buChar char="•"/>
            </a:pPr>
            <a:r>
              <a:rPr lang="en-US" dirty="0">
                <a:latin typeface="Calibri"/>
                <a:ea typeface="Calibri"/>
                <a:cs typeface="Calibri"/>
              </a:rPr>
              <a:t>More feature-rich</a:t>
            </a:r>
            <a:endParaRPr lang="en-US" dirty="0"/>
          </a:p>
          <a:p>
            <a:r>
              <a:rPr lang="en-US" dirty="0">
                <a:latin typeface="Calibri"/>
                <a:ea typeface="Calibri"/>
                <a:cs typeface="Calibri"/>
              </a:rPr>
              <a:t>Examples:</a:t>
            </a:r>
            <a:endParaRPr lang="en-US" dirty="0"/>
          </a:p>
          <a:p>
            <a:pPr marL="285750" indent="-285750">
              <a:buFont typeface="Arial"/>
              <a:buChar char="•"/>
            </a:pPr>
            <a:r>
              <a:rPr lang="en-US" dirty="0" err="1">
                <a:latin typeface="Calibri"/>
                <a:ea typeface="Calibri"/>
                <a:cs typeface="Calibri"/>
              </a:rPr>
              <a:t>Weaviate</a:t>
            </a:r>
            <a:endParaRPr lang="en-US" dirty="0" err="1"/>
          </a:p>
          <a:p>
            <a:pPr marL="285750" indent="-285750">
              <a:buFont typeface="Arial"/>
              <a:buChar char="•"/>
            </a:pPr>
            <a:r>
              <a:rPr lang="en-US" dirty="0">
                <a:latin typeface="Calibri"/>
                <a:ea typeface="Calibri"/>
                <a:cs typeface="Calibri"/>
              </a:rPr>
              <a:t>Pinecone</a:t>
            </a:r>
            <a:endParaRPr lang="en-US" dirty="0"/>
          </a:p>
          <a:p>
            <a:pPr marL="285750" indent="-285750">
              <a:buFont typeface="Arial"/>
              <a:buChar char="•"/>
            </a:pPr>
            <a:r>
              <a:rPr lang="en-US" dirty="0" err="1">
                <a:latin typeface="Calibri"/>
                <a:ea typeface="Calibri"/>
                <a:cs typeface="Calibri"/>
              </a:rPr>
              <a:t>Qdrant</a:t>
            </a:r>
            <a:endParaRPr lang="en-US" dirty="0" err="1"/>
          </a:p>
          <a:p>
            <a:pPr marL="285750" indent="-285750">
              <a:buFont typeface="Arial"/>
              <a:buChar char="•"/>
            </a:pPr>
            <a:r>
              <a:rPr lang="en-US" dirty="0">
                <a:latin typeface="Calibri"/>
                <a:ea typeface="Calibri"/>
                <a:cs typeface="Calibri"/>
              </a:rPr>
              <a:t>Chroma</a:t>
            </a:r>
            <a:endParaRPr lang="en-US" dirty="0"/>
          </a:p>
          <a:p>
            <a:br>
              <a:rPr lang="en-US" dirty="0"/>
            </a:br>
            <a:endParaRPr lang="en-US" dirty="0"/>
          </a:p>
          <a:p>
            <a:pPr algn="ctr"/>
            <a:endParaRPr lang="it-IT">
              <a:ea typeface="Calibri" panose="020F0502020204030204" pitchFamily="34" charset="0"/>
              <a:cs typeface="Calibri" panose="020F0502020204030204" pitchFamily="34" charset="0"/>
            </a:endParaRPr>
          </a:p>
        </p:txBody>
      </p:sp>
      <p:sp>
        <p:nvSpPr>
          <p:cNvPr id="2" name="CasellaDiTesto 1">
            <a:extLst>
              <a:ext uri="{FF2B5EF4-FFF2-40B4-BE49-F238E27FC236}">
                <a16:creationId xmlns:a16="http://schemas.microsoft.com/office/drawing/2014/main" id="{92E97B36-F366-8A20-D7B5-B8826ACBE45A}"/>
              </a:ext>
            </a:extLst>
          </p:cNvPr>
          <p:cNvSpPr txBox="1"/>
          <p:nvPr/>
        </p:nvSpPr>
        <p:spPr>
          <a:xfrm>
            <a:off x="6096000" y="851647"/>
            <a:ext cx="60960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sz="1800" baseline="0">
                <a:latin typeface="Calibri"/>
                <a:ea typeface="Segoe UI"/>
                <a:cs typeface="Segoe UI"/>
              </a:rPr>
              <a:t>Hybrid Search (Real-World Systems)</a:t>
            </a:r>
            <a:r>
              <a:rPr lang="en-US" sz="1800">
                <a:latin typeface="Calibri"/>
                <a:ea typeface="Segoe UI"/>
                <a:cs typeface="Segoe UI"/>
              </a:rPr>
              <a:t>​</a:t>
            </a:r>
          </a:p>
          <a:p>
            <a:pPr rtl="0"/>
            <a:r>
              <a:rPr lang="en-US" sz="1800" baseline="0">
                <a:latin typeface="Calibri"/>
                <a:ea typeface="Segoe UI"/>
                <a:cs typeface="Segoe UI"/>
              </a:rPr>
              <a:t>Best practice:</a:t>
            </a:r>
            <a:r>
              <a:rPr lang="en-US" sz="1800">
                <a:latin typeface="Calibri"/>
                <a:ea typeface="Segoe UI"/>
                <a:cs typeface="Segoe UI"/>
              </a:rPr>
              <a:t>​</a:t>
            </a:r>
          </a:p>
          <a:p>
            <a:pPr marL="285750" lvl="0" indent="-285750" rtl="0">
              <a:buFont typeface="Arial,Sans-Serif"/>
              <a:buChar char="•"/>
            </a:pPr>
            <a:r>
              <a:rPr lang="en-US" sz="1800" baseline="0">
                <a:latin typeface="Calibri"/>
                <a:ea typeface="Arial"/>
                <a:cs typeface="Arial"/>
              </a:rPr>
              <a:t>Combine keyword search + vector search</a:t>
            </a:r>
            <a:r>
              <a:rPr lang="en-US" sz="1800">
                <a:latin typeface="Calibri"/>
                <a:ea typeface="Arial"/>
                <a:cs typeface="Arial"/>
              </a:rPr>
              <a:t>​</a:t>
            </a:r>
          </a:p>
          <a:p>
            <a:pPr marL="285750" lvl="0" indent="-285750" rtl="0">
              <a:buFont typeface="Arial,Sans-Serif"/>
              <a:buChar char="•"/>
            </a:pPr>
            <a:r>
              <a:rPr lang="en-US" sz="1800" baseline="0">
                <a:latin typeface="Calibri"/>
                <a:ea typeface="Arial"/>
                <a:cs typeface="Arial"/>
              </a:rPr>
              <a:t>Aggregate scores</a:t>
            </a:r>
            <a:r>
              <a:rPr lang="en-US" sz="1800">
                <a:latin typeface="Calibri"/>
                <a:ea typeface="Arial"/>
                <a:cs typeface="Arial"/>
              </a:rPr>
              <a:t>​</a:t>
            </a:r>
          </a:p>
          <a:p>
            <a:pPr marL="285750" lvl="0" indent="-285750" rtl="0">
              <a:buFont typeface="Arial,Sans-Serif"/>
              <a:buChar char="•"/>
            </a:pPr>
            <a:r>
              <a:rPr lang="en-US" sz="1800" baseline="0">
                <a:latin typeface="Calibri"/>
                <a:ea typeface="Arial"/>
                <a:cs typeface="Arial"/>
              </a:rPr>
              <a:t>Add external ranking signals (e.g., authority, popularity)</a:t>
            </a:r>
            <a:r>
              <a:rPr lang="en-US" sz="1800">
                <a:latin typeface="Calibri"/>
                <a:ea typeface="Arial"/>
                <a:cs typeface="Arial"/>
              </a:rPr>
              <a:t>​</a:t>
            </a:r>
          </a:p>
          <a:p>
            <a:pPr rtl="0"/>
            <a:r>
              <a:rPr lang="en-US" sz="1800" baseline="0">
                <a:latin typeface="Calibri"/>
                <a:ea typeface="Segoe UI"/>
                <a:cs typeface="Segoe UI"/>
              </a:rPr>
              <a:t>Modern search engines use </a:t>
            </a:r>
            <a:r>
              <a:rPr lang="en-US" sz="1800" b="1" baseline="0">
                <a:latin typeface="Calibri"/>
                <a:ea typeface="Segoe UI"/>
                <a:cs typeface="Segoe UI"/>
              </a:rPr>
              <a:t>many ranking signals</a:t>
            </a:r>
            <a:r>
              <a:rPr lang="en-US" sz="1800" baseline="0">
                <a:latin typeface="Calibri"/>
                <a:ea typeface="Segoe UI"/>
                <a:cs typeface="Segoe UI"/>
              </a:rPr>
              <a:t>, not just text similarity.</a:t>
            </a:r>
            <a:r>
              <a:rPr lang="en-US" sz="1800">
                <a:latin typeface="Calibri"/>
                <a:ea typeface="Segoe UI"/>
                <a:cs typeface="Segoe UI"/>
              </a:rPr>
              <a:t>​</a:t>
            </a:r>
          </a:p>
          <a:p>
            <a:pPr algn="ctr"/>
            <a:endParaRPr lang="it-IT"/>
          </a:p>
        </p:txBody>
      </p:sp>
      <p:pic>
        <p:nvPicPr>
          <p:cNvPr id="4" name="Immagine 3" descr="Immagine che contiene testo, schermata, Carattere, diagramma&#10;&#10;Il contenuto generato dall&amp;#39;IA potrebbe non essere corretto.">
            <a:extLst>
              <a:ext uri="{FF2B5EF4-FFF2-40B4-BE49-F238E27FC236}">
                <a16:creationId xmlns:a16="http://schemas.microsoft.com/office/drawing/2014/main" id="{64704CA2-024D-9FC1-8848-19573685C2E7}"/>
              </a:ext>
            </a:extLst>
          </p:cNvPr>
          <p:cNvPicPr>
            <a:picLocks noChangeAspect="1"/>
          </p:cNvPicPr>
          <p:nvPr/>
        </p:nvPicPr>
        <p:blipFill>
          <a:blip r:embed="rId5"/>
          <a:stretch>
            <a:fillRect/>
          </a:stretch>
        </p:blipFill>
        <p:spPr>
          <a:xfrm>
            <a:off x="4592451" y="2849376"/>
            <a:ext cx="5707717" cy="3949514"/>
          </a:xfrm>
          <a:prstGeom prst="rect">
            <a:avLst/>
          </a:prstGeom>
        </p:spPr>
      </p:pic>
    </p:spTree>
    <p:extLst>
      <p:ext uri="{BB962C8B-B14F-4D97-AF65-F5344CB8AC3E}">
        <p14:creationId xmlns:p14="http://schemas.microsoft.com/office/powerpoint/2010/main" val="156102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B809A-089D-EB2A-DB4D-749754602F03}"/>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DD14D488-99AB-12FE-954B-A6EB58705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3C9D87B7-698D-2FCA-5974-0203C29E45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0DEE90D8-7ABD-633A-FA4A-0FDB27C9F220}"/>
              </a:ext>
            </a:extLst>
          </p:cNvPr>
          <p:cNvSpPr/>
          <p:nvPr/>
        </p:nvSpPr>
        <p:spPr>
          <a:xfrm>
            <a:off x="144895" y="90128"/>
            <a:ext cx="12272753" cy="1323439"/>
          </a:xfrm>
          <a:prstGeom prst="rect">
            <a:avLst/>
          </a:prstGeom>
        </p:spPr>
        <p:txBody>
          <a:bodyPr wrap="square" lIns="91440" tIns="45720" rIns="91440" bIns="45720" anchor="t">
            <a:spAutoFit/>
          </a:bodyPr>
          <a:lstStyle/>
          <a:p>
            <a:pPr>
              <a:defRPr/>
            </a:pPr>
            <a:r>
              <a:rPr lang="it-IT" sz="4000" b="1" dirty="0" err="1">
                <a:solidFill>
                  <a:schemeClr val="bg2">
                    <a:lumMod val="25000"/>
                  </a:schemeClr>
                </a:solidFill>
                <a:latin typeface="+mn-lt"/>
              </a:rPr>
              <a:t>Hybrid</a:t>
            </a:r>
            <a:r>
              <a:rPr lang="it-IT" sz="4000" b="1" dirty="0">
                <a:solidFill>
                  <a:schemeClr val="bg2">
                    <a:lumMod val="25000"/>
                  </a:schemeClr>
                </a:solidFill>
                <a:latin typeface="+mn-lt"/>
              </a:rPr>
              <a:t> </a:t>
            </a:r>
            <a:r>
              <a:rPr lang="it-IT" sz="4000" b="1" dirty="0" err="1">
                <a:solidFill>
                  <a:schemeClr val="bg2">
                    <a:lumMod val="25000"/>
                  </a:schemeClr>
                </a:solidFill>
                <a:latin typeface="+mn-lt"/>
              </a:rPr>
              <a:t>Search</a:t>
            </a:r>
            <a:r>
              <a:rPr lang="it-IT" sz="4000" b="1" dirty="0">
                <a:solidFill>
                  <a:schemeClr val="bg2">
                    <a:lumMod val="25000"/>
                  </a:schemeClr>
                </a:solidFill>
                <a:latin typeface="+mn-lt"/>
              </a:rPr>
              <a:t> (Real-World Systems) </a:t>
            </a:r>
          </a:p>
          <a:p>
            <a:pPr>
              <a:defRPr/>
            </a:pPr>
            <a:endParaRPr lang="it-IT" sz="4000" b="1" dirty="0">
              <a:solidFill>
                <a:schemeClr val="bg2">
                  <a:lumMod val="25000"/>
                </a:schemeClr>
              </a:solidFill>
              <a:latin typeface="+mn-lt"/>
              <a:ea typeface="Calibri"/>
              <a:cs typeface="Calibri"/>
            </a:endParaRPr>
          </a:p>
        </p:txBody>
      </p:sp>
      <p:sp>
        <p:nvSpPr>
          <p:cNvPr id="2" name="CasellaDiTesto 1">
            <a:extLst>
              <a:ext uri="{FF2B5EF4-FFF2-40B4-BE49-F238E27FC236}">
                <a16:creationId xmlns:a16="http://schemas.microsoft.com/office/drawing/2014/main" id="{83CCEC51-AC63-1475-F397-DE8F434A8C23}"/>
              </a:ext>
            </a:extLst>
          </p:cNvPr>
          <p:cNvSpPr txBox="1"/>
          <p:nvPr/>
        </p:nvSpPr>
        <p:spPr>
          <a:xfrm>
            <a:off x="145676" y="1467970"/>
            <a:ext cx="540123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sz="2000" baseline="0" dirty="0">
                <a:latin typeface="Calibri"/>
                <a:ea typeface="Segoe UI"/>
                <a:cs typeface="Segoe UI"/>
              </a:rPr>
              <a:t>Best practice:</a:t>
            </a:r>
            <a:r>
              <a:rPr lang="en-US" sz="2000" dirty="0">
                <a:latin typeface="Calibri"/>
                <a:ea typeface="Segoe UI"/>
                <a:cs typeface="Segoe UI"/>
              </a:rPr>
              <a:t>​</a:t>
            </a:r>
            <a:endParaRPr lang="it-IT" sz="2000" dirty="0">
              <a:ea typeface="Calibri"/>
              <a:cs typeface="Calibri"/>
            </a:endParaRPr>
          </a:p>
          <a:p>
            <a:pPr marL="285750" lvl="0" indent="-285750" rtl="0">
              <a:buFont typeface="Arial,Sans-Serif"/>
              <a:buChar char="•"/>
            </a:pPr>
            <a:r>
              <a:rPr lang="en-US" sz="2000" baseline="0" dirty="0">
                <a:latin typeface="Calibri"/>
                <a:ea typeface="Arial"/>
                <a:cs typeface="Arial"/>
              </a:rPr>
              <a:t>Combine keyword search + vector search</a:t>
            </a:r>
            <a:r>
              <a:rPr lang="en-US" sz="2000" dirty="0">
                <a:latin typeface="Calibri"/>
                <a:ea typeface="Arial"/>
                <a:cs typeface="Arial"/>
              </a:rPr>
              <a:t>​</a:t>
            </a:r>
          </a:p>
          <a:p>
            <a:pPr marL="285750" lvl="0" indent="-285750" rtl="0">
              <a:buFont typeface="Arial,Sans-Serif"/>
              <a:buChar char="•"/>
            </a:pPr>
            <a:r>
              <a:rPr lang="en-US" sz="2000" baseline="0" dirty="0">
                <a:latin typeface="Calibri"/>
                <a:ea typeface="Arial"/>
                <a:cs typeface="Arial"/>
              </a:rPr>
              <a:t>Aggregate scores</a:t>
            </a:r>
            <a:r>
              <a:rPr lang="en-US" sz="2000" dirty="0">
                <a:latin typeface="Calibri"/>
                <a:ea typeface="Arial"/>
                <a:cs typeface="Arial"/>
              </a:rPr>
              <a:t>​</a:t>
            </a:r>
          </a:p>
          <a:p>
            <a:pPr marL="285750" lvl="0" indent="-285750" rtl="0">
              <a:buFont typeface="Arial,Sans-Serif"/>
              <a:buChar char="•"/>
            </a:pPr>
            <a:r>
              <a:rPr lang="en-US" sz="2000" baseline="0" dirty="0">
                <a:latin typeface="Calibri"/>
                <a:ea typeface="Arial"/>
                <a:cs typeface="Arial"/>
              </a:rPr>
              <a:t>Add external ranking signals (e.g., authority, popularity)</a:t>
            </a:r>
            <a:r>
              <a:rPr lang="en-US" sz="2000" dirty="0">
                <a:latin typeface="Calibri"/>
                <a:ea typeface="Arial"/>
                <a:cs typeface="Arial"/>
              </a:rPr>
              <a:t>​</a:t>
            </a:r>
          </a:p>
          <a:p>
            <a:pPr rtl="0"/>
            <a:r>
              <a:rPr lang="en-US" sz="2000" baseline="0" dirty="0">
                <a:latin typeface="Calibri"/>
                <a:ea typeface="Segoe UI"/>
                <a:cs typeface="Segoe UI"/>
              </a:rPr>
              <a:t>Modern search engines use </a:t>
            </a:r>
            <a:r>
              <a:rPr lang="en-US" sz="2000" b="1" baseline="0" dirty="0">
                <a:latin typeface="Calibri"/>
                <a:ea typeface="Segoe UI"/>
                <a:cs typeface="Segoe UI"/>
              </a:rPr>
              <a:t>many ranking signals</a:t>
            </a:r>
            <a:r>
              <a:rPr lang="en-US" sz="2000" baseline="0" dirty="0">
                <a:latin typeface="Calibri"/>
                <a:ea typeface="Segoe UI"/>
                <a:cs typeface="Segoe UI"/>
              </a:rPr>
              <a:t>, not just text similarity.</a:t>
            </a:r>
            <a:r>
              <a:rPr lang="en-US" sz="2000" dirty="0">
                <a:latin typeface="Calibri"/>
                <a:ea typeface="Segoe UI"/>
                <a:cs typeface="Segoe UI"/>
              </a:rPr>
              <a:t>​</a:t>
            </a:r>
          </a:p>
          <a:p>
            <a:pPr algn="ctr"/>
            <a:endParaRPr lang="it-IT" sz="2000" dirty="0">
              <a:ea typeface="Calibri"/>
              <a:cs typeface="Calibri"/>
            </a:endParaRPr>
          </a:p>
        </p:txBody>
      </p:sp>
      <p:pic>
        <p:nvPicPr>
          <p:cNvPr id="5" name="Immagine 4" descr="Immagine che contiene testo, schermata, Carattere, numero&#10;&#10;Il contenuto generato dall&amp;#39;IA potrebbe non essere corretto.">
            <a:extLst>
              <a:ext uri="{FF2B5EF4-FFF2-40B4-BE49-F238E27FC236}">
                <a16:creationId xmlns:a16="http://schemas.microsoft.com/office/drawing/2014/main" id="{8F76924A-7DBF-8472-43E5-D80DC94C85AE}"/>
              </a:ext>
            </a:extLst>
          </p:cNvPr>
          <p:cNvPicPr>
            <a:picLocks noChangeAspect="1"/>
          </p:cNvPicPr>
          <p:nvPr/>
        </p:nvPicPr>
        <p:blipFill>
          <a:blip r:embed="rId5"/>
          <a:stretch>
            <a:fillRect/>
          </a:stretch>
        </p:blipFill>
        <p:spPr>
          <a:xfrm>
            <a:off x="5874403" y="1247775"/>
            <a:ext cx="6315075" cy="5124450"/>
          </a:xfrm>
          <a:prstGeom prst="rect">
            <a:avLst/>
          </a:prstGeom>
        </p:spPr>
      </p:pic>
    </p:spTree>
    <p:extLst>
      <p:ext uri="{BB962C8B-B14F-4D97-AF65-F5344CB8AC3E}">
        <p14:creationId xmlns:p14="http://schemas.microsoft.com/office/powerpoint/2010/main" val="244051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00C5C-778B-CE72-BD4E-015C6FE30F0A}"/>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5385B3DE-956F-698D-D293-B66D66EDE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AD66CA57-057D-6CE2-61C0-BB5422BFF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0D96532C-C030-57F5-5D2B-AEAEED776C5F}"/>
              </a:ext>
            </a:extLst>
          </p:cNvPr>
          <p:cNvSpPr/>
          <p:nvPr/>
        </p:nvSpPr>
        <p:spPr>
          <a:xfrm>
            <a:off x="29877" y="147638"/>
            <a:ext cx="4077658" cy="1323439"/>
          </a:xfrm>
          <a:prstGeom prst="rect">
            <a:avLst/>
          </a:prstGeom>
        </p:spPr>
        <p:txBody>
          <a:bodyPr wrap="square" lIns="91440" tIns="45720" rIns="91440" bIns="45720" anchor="t">
            <a:spAutoFit/>
          </a:bodyPr>
          <a:lstStyle/>
          <a:p>
            <a:pPr>
              <a:defRPr/>
            </a:pPr>
            <a:r>
              <a:rPr lang="it-IT" sz="4000" b="1" dirty="0" err="1">
                <a:solidFill>
                  <a:schemeClr val="bg2">
                    <a:lumMod val="25000"/>
                  </a:schemeClr>
                </a:solidFill>
                <a:latin typeface="+mn-lt"/>
              </a:rPr>
              <a:t>What</a:t>
            </a:r>
            <a:r>
              <a:rPr lang="it-IT" sz="4000" b="1" dirty="0">
                <a:solidFill>
                  <a:schemeClr val="bg2">
                    <a:lumMod val="25000"/>
                  </a:schemeClr>
                </a:solidFill>
                <a:latin typeface="+mn-lt"/>
              </a:rPr>
              <a:t> </a:t>
            </a:r>
            <a:r>
              <a:rPr lang="it-IT" sz="4000" b="1" dirty="0" err="1">
                <a:solidFill>
                  <a:schemeClr val="bg2">
                    <a:lumMod val="25000"/>
                  </a:schemeClr>
                </a:solidFill>
                <a:latin typeface="+mn-lt"/>
              </a:rPr>
              <a:t>Is</a:t>
            </a:r>
            <a:r>
              <a:rPr lang="it-IT" sz="4000" b="1" dirty="0">
                <a:solidFill>
                  <a:schemeClr val="bg2">
                    <a:lumMod val="25000"/>
                  </a:schemeClr>
                </a:solidFill>
                <a:latin typeface="+mn-lt"/>
              </a:rPr>
              <a:t> </a:t>
            </a:r>
            <a:r>
              <a:rPr lang="it-IT" sz="4000" b="1" dirty="0" err="1">
                <a:solidFill>
                  <a:schemeClr val="bg2">
                    <a:lumMod val="25000"/>
                  </a:schemeClr>
                </a:solidFill>
                <a:latin typeface="+mn-lt"/>
              </a:rPr>
              <a:t>Rerank</a:t>
            </a:r>
            <a:r>
              <a:rPr lang="it-IT" sz="4000" b="1" dirty="0">
                <a:solidFill>
                  <a:schemeClr val="bg2">
                    <a:lumMod val="25000"/>
                  </a:schemeClr>
                </a:solidFill>
                <a:latin typeface="+mn-lt"/>
              </a:rPr>
              <a:t>?</a:t>
            </a:r>
            <a:endParaRPr lang="it-IT" dirty="0">
              <a:solidFill>
                <a:schemeClr val="bg2">
                  <a:lumMod val="25000"/>
                </a:schemeClr>
              </a:solidFill>
            </a:endParaRPr>
          </a:p>
          <a:p>
            <a:pPr>
              <a:defRPr/>
            </a:pPr>
            <a:endParaRPr lang="it-IT" sz="4000" b="1" dirty="0">
              <a:solidFill>
                <a:schemeClr val="bg2">
                  <a:lumMod val="25000"/>
                </a:schemeClr>
              </a:solidFill>
              <a:latin typeface="+mn-lt"/>
              <a:ea typeface="Calibri"/>
              <a:cs typeface="Calibri"/>
            </a:endParaRPr>
          </a:p>
        </p:txBody>
      </p:sp>
      <p:sp>
        <p:nvSpPr>
          <p:cNvPr id="3" name="CasellaDiTesto 2">
            <a:extLst>
              <a:ext uri="{FF2B5EF4-FFF2-40B4-BE49-F238E27FC236}">
                <a16:creationId xmlns:a16="http://schemas.microsoft.com/office/drawing/2014/main" id="{4C06EC56-7BFA-F9F0-C890-06D956FC50A5}"/>
              </a:ext>
            </a:extLst>
          </p:cNvPr>
          <p:cNvSpPr txBox="1"/>
          <p:nvPr/>
        </p:nvSpPr>
        <p:spPr>
          <a:xfrm>
            <a:off x="222429" y="813168"/>
            <a:ext cx="508535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Calibri"/>
                <a:ea typeface="Calibri"/>
                <a:cs typeface="Calibri"/>
              </a:rPr>
              <a:t>Rerank</a:t>
            </a:r>
            <a:r>
              <a:rPr lang="en-US" sz="2000" b="1" dirty="0">
                <a:latin typeface="Calibri"/>
                <a:ea typeface="Calibri"/>
                <a:cs typeface="Calibri"/>
              </a:rPr>
              <a:t> = Ranking by Relevance</a:t>
            </a:r>
          </a:p>
          <a:p>
            <a:r>
              <a:rPr lang="en-US" sz="2000" err="1">
                <a:latin typeface="Calibri"/>
                <a:ea typeface="Calibri"/>
                <a:cs typeface="Calibri"/>
              </a:rPr>
              <a:t>Rerank</a:t>
            </a:r>
            <a:r>
              <a:rPr lang="en-US" sz="2000" dirty="0">
                <a:latin typeface="Calibri"/>
                <a:ea typeface="Calibri"/>
                <a:cs typeface="Calibri"/>
              </a:rPr>
              <a:t> is the second core component of semantic </a:t>
            </a:r>
          </a:p>
          <a:p>
            <a:r>
              <a:rPr lang="en-US" sz="2000" dirty="0">
                <a:latin typeface="Calibri"/>
                <a:ea typeface="Calibri"/>
                <a:cs typeface="Calibri"/>
              </a:rPr>
              <a:t>search (after dense retrieval).</a:t>
            </a:r>
          </a:p>
          <a:p>
            <a:r>
              <a:rPr lang="en-US" sz="2000" dirty="0">
                <a:latin typeface="Calibri"/>
                <a:ea typeface="Calibri"/>
                <a:cs typeface="Calibri"/>
              </a:rPr>
              <a:t>It:</a:t>
            </a:r>
          </a:p>
          <a:p>
            <a:pPr marL="228600" indent="-228600">
              <a:buFont typeface=""/>
              <a:buChar char="•"/>
            </a:pPr>
            <a:r>
              <a:rPr lang="en-US" sz="2000" dirty="0">
                <a:latin typeface="Calibri"/>
                <a:ea typeface="Calibri"/>
                <a:cs typeface="Calibri"/>
              </a:rPr>
              <a:t>Takes a </a:t>
            </a:r>
            <a:r>
              <a:rPr lang="en-US" sz="2000" b="1" dirty="0">
                <a:latin typeface="Calibri"/>
                <a:ea typeface="Calibri"/>
                <a:cs typeface="Calibri"/>
              </a:rPr>
              <a:t>query</a:t>
            </a:r>
          </a:p>
          <a:p>
            <a:pPr marL="228600" indent="-228600">
              <a:buFont typeface=""/>
              <a:buChar char="•"/>
            </a:pPr>
            <a:r>
              <a:rPr lang="en-US" sz="2000" dirty="0">
                <a:latin typeface="Calibri"/>
                <a:ea typeface="Calibri"/>
                <a:cs typeface="Calibri"/>
              </a:rPr>
              <a:t>Takes a set of </a:t>
            </a:r>
            <a:r>
              <a:rPr lang="en-US" sz="2000" b="1" dirty="0">
                <a:latin typeface="Calibri"/>
                <a:ea typeface="Calibri"/>
                <a:cs typeface="Calibri"/>
              </a:rPr>
              <a:t>candidate results</a:t>
            </a:r>
          </a:p>
          <a:p>
            <a:pPr marL="228600" indent="-228600">
              <a:buFont typeface=""/>
              <a:buChar char="•"/>
            </a:pPr>
            <a:r>
              <a:rPr lang="en-US" sz="2000" dirty="0">
                <a:latin typeface="Calibri"/>
                <a:ea typeface="Calibri"/>
                <a:cs typeface="Calibri"/>
              </a:rPr>
              <a:t>Assigns a </a:t>
            </a:r>
            <a:r>
              <a:rPr lang="en-US" sz="2000" b="1" dirty="0">
                <a:latin typeface="Calibri"/>
                <a:ea typeface="Calibri"/>
                <a:cs typeface="Calibri"/>
              </a:rPr>
              <a:t>relevance score</a:t>
            </a:r>
          </a:p>
          <a:p>
            <a:pPr marL="228600" indent="-228600">
              <a:buFont typeface=""/>
              <a:buChar char="•"/>
            </a:pPr>
            <a:r>
              <a:rPr lang="en-US" sz="2000" dirty="0">
                <a:latin typeface="Calibri"/>
                <a:ea typeface="Calibri"/>
                <a:cs typeface="Calibri"/>
              </a:rPr>
              <a:t>Sorts results from best to worst</a:t>
            </a:r>
          </a:p>
          <a:p>
            <a:r>
              <a:rPr lang="en-US" sz="2000" b="1" dirty="0">
                <a:latin typeface="Calibri"/>
                <a:ea typeface="Calibri"/>
                <a:cs typeface="Calibri"/>
              </a:rPr>
              <a:t>Why Do We Need It?</a:t>
            </a:r>
          </a:p>
          <a:p>
            <a:r>
              <a:rPr lang="en-US" sz="2000" dirty="0">
                <a:latin typeface="Calibri"/>
                <a:ea typeface="Calibri"/>
                <a:cs typeface="Calibri"/>
              </a:rPr>
              <a:t>Dense retrieval finds the most similar sentences.</a:t>
            </a:r>
            <a:br>
              <a:rPr lang="en-US" sz="2000" dirty="0"/>
            </a:br>
            <a:r>
              <a:rPr lang="en-US" sz="2000" dirty="0">
                <a:latin typeface="Calibri"/>
                <a:ea typeface="Calibri"/>
                <a:cs typeface="Calibri"/>
              </a:rPr>
              <a:t>But similarity ≠ correctness.</a:t>
            </a:r>
          </a:p>
          <a:p>
            <a:r>
              <a:rPr lang="en-US" sz="2000" err="1">
                <a:latin typeface="Calibri"/>
                <a:ea typeface="Calibri"/>
                <a:cs typeface="Calibri"/>
              </a:rPr>
              <a:t>Rerank</a:t>
            </a:r>
            <a:r>
              <a:rPr lang="en-US" sz="2000" dirty="0">
                <a:latin typeface="Calibri"/>
                <a:ea typeface="Calibri"/>
                <a:cs typeface="Calibri"/>
              </a:rPr>
              <a:t> helps identify:</a:t>
            </a:r>
          </a:p>
          <a:p>
            <a:pPr marL="228600" indent="-228600">
              <a:buFont typeface=""/>
              <a:buChar char="•"/>
            </a:pPr>
            <a:r>
              <a:rPr lang="en-US" sz="2000" dirty="0">
                <a:latin typeface="Calibri"/>
                <a:ea typeface="Calibri"/>
                <a:cs typeface="Calibri"/>
              </a:rPr>
              <a:t>The most </a:t>
            </a:r>
            <a:r>
              <a:rPr lang="en-US" sz="2000" b="1" dirty="0">
                <a:latin typeface="Calibri"/>
                <a:ea typeface="Calibri"/>
                <a:cs typeface="Calibri"/>
              </a:rPr>
              <a:t>relevant</a:t>
            </a:r>
          </a:p>
          <a:p>
            <a:pPr marL="228600" indent="-228600">
              <a:buFont typeface=""/>
              <a:buChar char="•"/>
            </a:pPr>
            <a:r>
              <a:rPr lang="en-US" sz="2000" dirty="0">
                <a:latin typeface="Calibri"/>
                <a:ea typeface="Calibri"/>
                <a:cs typeface="Calibri"/>
              </a:rPr>
              <a:t>The most </a:t>
            </a:r>
            <a:r>
              <a:rPr lang="en-US" sz="2000" b="1" dirty="0">
                <a:latin typeface="Calibri"/>
                <a:ea typeface="Calibri"/>
                <a:cs typeface="Calibri"/>
              </a:rPr>
              <a:t>precise</a:t>
            </a:r>
          </a:p>
          <a:p>
            <a:pPr marL="228600" indent="-228600">
              <a:buFont typeface=""/>
              <a:buChar char="•"/>
            </a:pPr>
            <a:r>
              <a:rPr lang="en-US" sz="2000" dirty="0">
                <a:latin typeface="Calibri"/>
                <a:ea typeface="Calibri"/>
                <a:cs typeface="Calibri"/>
              </a:rPr>
              <a:t>The most </a:t>
            </a:r>
            <a:r>
              <a:rPr lang="en-US" sz="2000" b="1" dirty="0">
                <a:latin typeface="Calibri"/>
                <a:ea typeface="Calibri"/>
                <a:cs typeface="Calibri"/>
              </a:rPr>
              <a:t>correct</a:t>
            </a:r>
            <a:r>
              <a:rPr lang="en-US" sz="2000" dirty="0">
                <a:latin typeface="Calibri"/>
                <a:ea typeface="Calibri"/>
                <a:cs typeface="Calibri"/>
              </a:rPr>
              <a:t> answer</a:t>
            </a:r>
          </a:p>
          <a:p>
            <a:pPr algn="ctr"/>
            <a:endParaRPr lang="it-IT" sz="2000" dirty="0">
              <a:ea typeface="Calibri"/>
              <a:cs typeface="Calibri"/>
            </a:endParaRPr>
          </a:p>
        </p:txBody>
      </p:sp>
    </p:spTree>
    <p:extLst>
      <p:ext uri="{BB962C8B-B14F-4D97-AF65-F5344CB8AC3E}">
        <p14:creationId xmlns:p14="http://schemas.microsoft.com/office/powerpoint/2010/main" val="203002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EE1F-FF29-D68B-3062-AE9292F1B7E3}"/>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52911871-1615-3CCB-259A-43B00006E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1B22C03A-265C-2F6D-860B-9F3A3B226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9A4E648D-8DF8-5CA3-C3F7-467C203526BB}"/>
              </a:ext>
            </a:extLst>
          </p:cNvPr>
          <p:cNvSpPr/>
          <p:nvPr/>
        </p:nvSpPr>
        <p:spPr>
          <a:xfrm>
            <a:off x="7466" y="147638"/>
            <a:ext cx="10095216" cy="1938992"/>
          </a:xfrm>
          <a:prstGeom prst="rect">
            <a:avLst/>
          </a:prstGeom>
        </p:spPr>
        <p:txBody>
          <a:bodyPr wrap="square" lIns="91440" tIns="45720" rIns="91440" bIns="45720" anchor="t">
            <a:spAutoFit/>
          </a:bodyPr>
          <a:lstStyle/>
          <a:p>
            <a:pPr>
              <a:defRPr/>
            </a:pPr>
            <a:r>
              <a:rPr lang="it-IT" sz="4000" b="1" dirty="0">
                <a:solidFill>
                  <a:schemeClr val="bg2">
                    <a:lumMod val="25000"/>
                  </a:schemeClr>
                </a:solidFill>
                <a:latin typeface="+mn-lt"/>
              </a:rPr>
              <a:t>The </a:t>
            </a:r>
            <a:r>
              <a:rPr lang="it-IT" sz="4000" b="1" dirty="0" err="1">
                <a:solidFill>
                  <a:schemeClr val="bg2">
                    <a:lumMod val="25000"/>
                  </a:schemeClr>
                </a:solidFill>
                <a:latin typeface="+mn-lt"/>
              </a:rPr>
              <a:t>Problem</a:t>
            </a:r>
            <a:r>
              <a:rPr lang="it-IT" sz="4000" b="1" dirty="0">
                <a:solidFill>
                  <a:schemeClr val="bg2">
                    <a:lumMod val="25000"/>
                  </a:schemeClr>
                </a:solidFill>
                <a:latin typeface="+mn-lt"/>
              </a:rPr>
              <a:t> with Dense </a:t>
            </a:r>
            <a:r>
              <a:rPr lang="it-IT" sz="4000" b="1" dirty="0" err="1">
                <a:solidFill>
                  <a:schemeClr val="bg2">
                    <a:lumMod val="25000"/>
                  </a:schemeClr>
                </a:solidFill>
                <a:latin typeface="+mn-lt"/>
              </a:rPr>
              <a:t>Retrieval</a:t>
            </a:r>
            <a:r>
              <a:rPr lang="it-IT" sz="4000" b="1" dirty="0">
                <a:solidFill>
                  <a:schemeClr val="bg2">
                    <a:lumMod val="25000"/>
                  </a:schemeClr>
                </a:solidFill>
                <a:latin typeface="+mn-lt"/>
              </a:rPr>
              <a:t> Alone</a:t>
            </a: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latin typeface="+mn-lt"/>
              <a:ea typeface="Calibri"/>
              <a:cs typeface="Calibri"/>
            </a:endParaRPr>
          </a:p>
        </p:txBody>
      </p:sp>
      <p:sp>
        <p:nvSpPr>
          <p:cNvPr id="2" name="CasellaDiTesto 1">
            <a:extLst>
              <a:ext uri="{FF2B5EF4-FFF2-40B4-BE49-F238E27FC236}">
                <a16:creationId xmlns:a16="http://schemas.microsoft.com/office/drawing/2014/main" id="{D2B93D21-0BFA-D8EB-B1A9-0A09CBC42B8D}"/>
              </a:ext>
            </a:extLst>
          </p:cNvPr>
          <p:cNvSpPr txBox="1"/>
          <p:nvPr/>
        </p:nvSpPr>
        <p:spPr>
          <a:xfrm>
            <a:off x="212913" y="1120588"/>
            <a:ext cx="447114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ea typeface="Calibri"/>
                <a:cs typeface="Calibri"/>
              </a:rPr>
              <a:t>Example Query:</a:t>
            </a:r>
            <a:br>
              <a:rPr lang="en-US" sz="2000" dirty="0"/>
            </a:br>
            <a:r>
              <a:rPr lang="en-US" sz="2000" b="1" dirty="0">
                <a:latin typeface="Calibri"/>
                <a:ea typeface="Calibri"/>
                <a:cs typeface="Calibri"/>
              </a:rPr>
              <a:t>“What is the capital of Canada?”</a:t>
            </a:r>
            <a:endParaRPr lang="it-IT" sz="2000">
              <a:latin typeface="Calibri"/>
              <a:ea typeface="Calibri"/>
              <a:cs typeface="Calibri"/>
            </a:endParaRPr>
          </a:p>
          <a:p>
            <a:r>
              <a:rPr lang="en-US" sz="2000" dirty="0">
                <a:latin typeface="Calibri"/>
                <a:ea typeface="Calibri"/>
                <a:cs typeface="Calibri"/>
              </a:rPr>
              <a:t>Dense retrieval may return:</a:t>
            </a:r>
          </a:p>
          <a:p>
            <a:pPr marL="228600" indent="-228600">
              <a:buFont typeface=""/>
              <a:buChar char="•"/>
            </a:pPr>
            <a:r>
              <a:rPr lang="en-US" sz="2000" dirty="0">
                <a:latin typeface="Calibri"/>
                <a:ea typeface="Calibri"/>
                <a:cs typeface="Calibri"/>
              </a:rPr>
              <a:t>The capital of Canada is Ottawa ✅</a:t>
            </a:r>
          </a:p>
          <a:p>
            <a:pPr marL="228600" indent="-228600">
              <a:buFont typeface=""/>
              <a:buChar char="•"/>
            </a:pPr>
            <a:r>
              <a:rPr lang="en-US" sz="2000" dirty="0">
                <a:latin typeface="Calibri"/>
                <a:ea typeface="Calibri"/>
                <a:cs typeface="Calibri"/>
              </a:rPr>
              <a:t>Toronto is in Canada</a:t>
            </a:r>
          </a:p>
          <a:p>
            <a:pPr marL="228600" indent="-228600">
              <a:buFont typeface=""/>
              <a:buChar char="•"/>
            </a:pPr>
            <a:r>
              <a:rPr lang="en-US" sz="2000" dirty="0">
                <a:latin typeface="Calibri"/>
                <a:ea typeface="Calibri"/>
                <a:cs typeface="Calibri"/>
              </a:rPr>
              <a:t>The capital of Ontario is Toronto</a:t>
            </a:r>
          </a:p>
          <a:p>
            <a:pPr marL="228600" indent="-228600">
              <a:buFont typeface=""/>
              <a:buChar char="•"/>
            </a:pPr>
            <a:r>
              <a:rPr lang="en-US" sz="2000" dirty="0">
                <a:latin typeface="Calibri"/>
                <a:ea typeface="Calibri"/>
                <a:cs typeface="Calibri"/>
              </a:rPr>
              <a:t>The capital of France is Paris</a:t>
            </a:r>
          </a:p>
          <a:p>
            <a:r>
              <a:rPr lang="en-US" sz="2000" dirty="0">
                <a:latin typeface="Calibri"/>
                <a:ea typeface="Calibri"/>
                <a:cs typeface="Calibri"/>
              </a:rPr>
              <a:t>Why?</a:t>
            </a:r>
          </a:p>
          <a:p>
            <a:r>
              <a:rPr lang="en-US" sz="2000" dirty="0">
                <a:latin typeface="Calibri"/>
                <a:ea typeface="Calibri"/>
                <a:cs typeface="Calibri"/>
              </a:rPr>
              <a:t>Dense retrieval selects sentences that are:</a:t>
            </a:r>
          </a:p>
          <a:p>
            <a:pPr marL="228600" indent="-228600">
              <a:buFont typeface=""/>
              <a:buChar char="•"/>
            </a:pPr>
            <a:r>
              <a:rPr lang="en-US" sz="2000" dirty="0">
                <a:latin typeface="Calibri"/>
                <a:ea typeface="Calibri"/>
                <a:cs typeface="Calibri"/>
              </a:rPr>
              <a:t>Semantically close</a:t>
            </a:r>
          </a:p>
          <a:p>
            <a:pPr marL="228600" indent="-228600">
              <a:buFont typeface=""/>
              <a:buChar char="•"/>
            </a:pPr>
            <a:r>
              <a:rPr lang="en-US" sz="2000" dirty="0">
                <a:latin typeface="Calibri"/>
                <a:ea typeface="Calibri"/>
                <a:cs typeface="Calibri"/>
              </a:rPr>
              <a:t>But not necessarily answering the question</a:t>
            </a:r>
          </a:p>
          <a:p>
            <a:r>
              <a:rPr lang="en-US" sz="2000" dirty="0">
                <a:latin typeface="Calibri"/>
                <a:ea typeface="Calibri"/>
                <a:cs typeface="Calibri"/>
              </a:rPr>
              <a:t>It retrieves </a:t>
            </a:r>
            <a:r>
              <a:rPr lang="en-US" sz="2000" b="1" dirty="0">
                <a:latin typeface="Calibri"/>
                <a:ea typeface="Calibri"/>
                <a:cs typeface="Calibri"/>
              </a:rPr>
              <a:t>similar content</a:t>
            </a:r>
            <a:r>
              <a:rPr lang="en-US" sz="2000" dirty="0">
                <a:latin typeface="Calibri"/>
                <a:ea typeface="Calibri"/>
                <a:cs typeface="Calibri"/>
              </a:rPr>
              <a:t>, not guaranteed answers.</a:t>
            </a:r>
          </a:p>
          <a:p>
            <a:pPr algn="ctr"/>
            <a:endParaRPr lang="it-IT" sz="2000" dirty="0">
              <a:ea typeface="Calibri"/>
              <a:cs typeface="Calibri"/>
            </a:endParaRPr>
          </a:p>
        </p:txBody>
      </p:sp>
      <p:pic>
        <p:nvPicPr>
          <p:cNvPr id="7" name="Immagine 6" descr="Immagine che contiene testo, schermata, Carattere, software&#10;&#10;Il contenuto generato dall&amp;#39;IA potrebbe non essere corretto.">
            <a:extLst>
              <a:ext uri="{FF2B5EF4-FFF2-40B4-BE49-F238E27FC236}">
                <a16:creationId xmlns:a16="http://schemas.microsoft.com/office/drawing/2014/main" id="{BC01D7D3-9257-24AC-7558-44609E1857A4}"/>
              </a:ext>
            </a:extLst>
          </p:cNvPr>
          <p:cNvPicPr>
            <a:picLocks noChangeAspect="1"/>
          </p:cNvPicPr>
          <p:nvPr/>
        </p:nvPicPr>
        <p:blipFill>
          <a:blip r:embed="rId5"/>
          <a:stretch>
            <a:fillRect/>
          </a:stretch>
        </p:blipFill>
        <p:spPr>
          <a:xfrm>
            <a:off x="4803401" y="1654269"/>
            <a:ext cx="7067550" cy="3952875"/>
          </a:xfrm>
          <a:prstGeom prst="rect">
            <a:avLst/>
          </a:prstGeom>
        </p:spPr>
      </p:pic>
    </p:spTree>
    <p:extLst>
      <p:ext uri="{BB962C8B-B14F-4D97-AF65-F5344CB8AC3E}">
        <p14:creationId xmlns:p14="http://schemas.microsoft.com/office/powerpoint/2010/main" val="38324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AE7D8-FC67-0B9B-C5F1-FF2F09D0C2C2}"/>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340DD5F3-2339-D8E5-6193-55757BF5C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FF13CFDB-4C36-0FEE-9589-D690731B2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D4A21271-113A-6DF5-56D0-EA913126284C}"/>
              </a:ext>
            </a:extLst>
          </p:cNvPr>
          <p:cNvSpPr/>
          <p:nvPr/>
        </p:nvSpPr>
        <p:spPr>
          <a:xfrm>
            <a:off x="-3739" y="147638"/>
            <a:ext cx="10106421" cy="1938992"/>
          </a:xfrm>
          <a:prstGeom prst="rect">
            <a:avLst/>
          </a:prstGeom>
        </p:spPr>
        <p:txBody>
          <a:bodyPr wrap="square" lIns="91440" tIns="45720" rIns="91440" bIns="45720" anchor="t">
            <a:spAutoFit/>
          </a:bodyPr>
          <a:lstStyle/>
          <a:p>
            <a:pPr>
              <a:defRPr/>
            </a:pPr>
            <a:r>
              <a:rPr lang="it-IT" sz="4000" b="1" dirty="0">
                <a:solidFill>
                  <a:schemeClr val="bg2">
                    <a:lumMod val="25000"/>
                  </a:schemeClr>
                </a:solidFill>
                <a:latin typeface="+mn-lt"/>
              </a:rPr>
              <a:t>How </a:t>
            </a:r>
            <a:r>
              <a:rPr lang="it-IT" sz="4000" b="1" dirty="0" err="1">
                <a:solidFill>
                  <a:schemeClr val="bg2">
                    <a:lumMod val="25000"/>
                  </a:schemeClr>
                </a:solidFill>
                <a:latin typeface="+mn-lt"/>
              </a:rPr>
              <a:t>Rerank</a:t>
            </a:r>
            <a:r>
              <a:rPr lang="it-IT" sz="4000" b="1" dirty="0">
                <a:solidFill>
                  <a:schemeClr val="bg2">
                    <a:lumMod val="25000"/>
                  </a:schemeClr>
                </a:solidFill>
                <a:latin typeface="+mn-lt"/>
              </a:rPr>
              <a:t> </a:t>
            </a:r>
            <a:r>
              <a:rPr lang="it-IT" sz="4000" b="1" dirty="0" err="1">
                <a:solidFill>
                  <a:schemeClr val="bg2">
                    <a:lumMod val="25000"/>
                  </a:schemeClr>
                </a:solidFill>
                <a:latin typeface="+mn-lt"/>
              </a:rPr>
              <a:t>Solves</a:t>
            </a:r>
            <a:r>
              <a:rPr lang="it-IT" sz="4000" b="1" dirty="0">
                <a:solidFill>
                  <a:schemeClr val="bg2">
                    <a:lumMod val="25000"/>
                  </a:schemeClr>
                </a:solidFill>
                <a:latin typeface="+mn-lt"/>
              </a:rPr>
              <a:t> the </a:t>
            </a:r>
            <a:r>
              <a:rPr lang="it-IT" sz="4000" b="1" dirty="0" err="1">
                <a:solidFill>
                  <a:schemeClr val="bg2">
                    <a:lumMod val="25000"/>
                  </a:schemeClr>
                </a:solidFill>
                <a:latin typeface="+mn-lt"/>
              </a:rPr>
              <a:t>Problem</a:t>
            </a:r>
            <a:endParaRPr lang="it-IT" dirty="0" err="1">
              <a:solidFill>
                <a:schemeClr val="bg2">
                  <a:lumMod val="25000"/>
                </a:schemeClr>
              </a:solidFill>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latin typeface="+mn-lt"/>
              <a:ea typeface="Calibri"/>
              <a:cs typeface="Calibri"/>
            </a:endParaRPr>
          </a:p>
        </p:txBody>
      </p:sp>
      <p:sp>
        <p:nvSpPr>
          <p:cNvPr id="3" name="CasellaDiTesto 2">
            <a:extLst>
              <a:ext uri="{FF2B5EF4-FFF2-40B4-BE49-F238E27FC236}">
                <a16:creationId xmlns:a16="http://schemas.microsoft.com/office/drawing/2014/main" id="{A51CEEB4-8904-CB40-6B06-89DD110280E7}"/>
              </a:ext>
            </a:extLst>
          </p:cNvPr>
          <p:cNvSpPr txBox="1"/>
          <p:nvPr/>
        </p:nvSpPr>
        <p:spPr>
          <a:xfrm>
            <a:off x="179293" y="1255060"/>
            <a:ext cx="6096000"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bri"/>
                <a:ea typeface="Calibri"/>
                <a:cs typeface="Calibri"/>
              </a:rPr>
              <a:t>Step 1</a:t>
            </a:r>
          </a:p>
          <a:p>
            <a:r>
              <a:rPr lang="en-US" sz="2000" dirty="0">
                <a:latin typeface="Calibri"/>
                <a:ea typeface="Calibri"/>
                <a:cs typeface="Calibri"/>
              </a:rPr>
              <a:t>Search system retrieves top N candidates</a:t>
            </a:r>
            <a:br>
              <a:rPr lang="en-US" sz="2000" dirty="0"/>
            </a:br>
            <a:r>
              <a:rPr lang="en-US" sz="2000" dirty="0">
                <a:latin typeface="Calibri"/>
                <a:ea typeface="Calibri"/>
                <a:cs typeface="Calibri"/>
              </a:rPr>
              <a:t>(keyword search or dense retrieval)</a:t>
            </a:r>
          </a:p>
          <a:p>
            <a:r>
              <a:rPr lang="en-US" sz="2000" b="1" dirty="0">
                <a:latin typeface="Calibri"/>
                <a:ea typeface="Calibri"/>
                <a:cs typeface="Calibri"/>
              </a:rPr>
              <a:t>Step 2</a:t>
            </a:r>
          </a:p>
          <a:p>
            <a:r>
              <a:rPr lang="en-US" sz="2000" err="1">
                <a:latin typeface="Calibri"/>
                <a:ea typeface="Calibri"/>
                <a:cs typeface="Calibri"/>
              </a:rPr>
              <a:t>Rerank</a:t>
            </a:r>
            <a:r>
              <a:rPr lang="en-US" sz="2000" dirty="0">
                <a:latin typeface="Calibri"/>
                <a:ea typeface="Calibri"/>
                <a:cs typeface="Calibri"/>
              </a:rPr>
              <a:t> evaluates each query–document pair</a:t>
            </a:r>
          </a:p>
          <a:p>
            <a:r>
              <a:rPr lang="en-US" sz="2000" b="1" dirty="0">
                <a:latin typeface="Calibri"/>
                <a:ea typeface="Calibri"/>
                <a:cs typeface="Calibri"/>
              </a:rPr>
              <a:t>Step 3</a:t>
            </a:r>
          </a:p>
          <a:p>
            <a:r>
              <a:rPr lang="en-US" sz="2000" dirty="0">
                <a:latin typeface="Calibri"/>
                <a:ea typeface="Calibri"/>
                <a:cs typeface="Calibri"/>
              </a:rPr>
              <a:t>Assign relevance score:</a:t>
            </a:r>
          </a:p>
          <a:p>
            <a:pPr marL="228600" indent="-228600">
              <a:buFont typeface=""/>
              <a:buChar char="•"/>
            </a:pPr>
            <a:r>
              <a:rPr lang="en-US" sz="2000" dirty="0">
                <a:latin typeface="Calibri"/>
                <a:ea typeface="Calibri"/>
                <a:cs typeface="Calibri"/>
              </a:rPr>
              <a:t>High score → Correct &amp; relevant</a:t>
            </a:r>
          </a:p>
          <a:p>
            <a:pPr marL="228600" indent="-228600">
              <a:buFont typeface=""/>
              <a:buChar char="•"/>
            </a:pPr>
            <a:r>
              <a:rPr lang="en-US" sz="2000" dirty="0">
                <a:latin typeface="Calibri"/>
                <a:ea typeface="Calibri"/>
                <a:cs typeface="Calibri"/>
              </a:rPr>
              <a:t>Low score → Irrelevant or misleading</a:t>
            </a:r>
          </a:p>
          <a:p>
            <a:r>
              <a:rPr lang="en-US" sz="2000" dirty="0">
                <a:latin typeface="Calibri"/>
                <a:ea typeface="Calibri"/>
                <a:cs typeface="Calibri"/>
              </a:rPr>
              <a:t>Example:</a:t>
            </a:r>
          </a:p>
          <a:p>
            <a:pPr marL="228600" indent="-228600">
              <a:buFont typeface=""/>
              <a:buChar char="•"/>
            </a:pPr>
            <a:r>
              <a:rPr lang="en-US" sz="2000" dirty="0">
                <a:latin typeface="Calibri"/>
                <a:ea typeface="Calibri"/>
                <a:cs typeface="Calibri"/>
              </a:rPr>
              <a:t>“The capital of Canada is Ottawa” → 0.98</a:t>
            </a:r>
          </a:p>
          <a:p>
            <a:pPr marL="228600" indent="-228600">
              <a:buFont typeface=""/>
              <a:buChar char="•"/>
            </a:pPr>
            <a:r>
              <a:rPr lang="en-US" sz="2000" dirty="0">
                <a:latin typeface="Calibri"/>
                <a:ea typeface="Calibri"/>
                <a:cs typeface="Calibri"/>
              </a:rPr>
              <a:t>Other candidates → lower scores</a:t>
            </a:r>
          </a:p>
          <a:p>
            <a:r>
              <a:rPr lang="en-US" sz="2000" dirty="0">
                <a:latin typeface="Calibri"/>
                <a:ea typeface="Calibri"/>
                <a:cs typeface="Calibri"/>
              </a:rPr>
              <a:t>Final result:</a:t>
            </a:r>
            <a:br>
              <a:rPr lang="en-US" sz="2000" dirty="0"/>
            </a:br>
            <a:r>
              <a:rPr lang="en-US" sz="2000" dirty="0">
                <a:latin typeface="Calibri"/>
                <a:ea typeface="Calibri"/>
                <a:cs typeface="Calibri"/>
              </a:rPr>
              <a:t>Correct answer ranked at the top.</a:t>
            </a:r>
          </a:p>
          <a:p>
            <a:pPr algn="ctr"/>
            <a:endParaRPr lang="it-IT" sz="2000" dirty="0">
              <a:ea typeface="Calibri"/>
              <a:cs typeface="Calibri"/>
            </a:endParaRPr>
          </a:p>
        </p:txBody>
      </p:sp>
      <p:pic>
        <p:nvPicPr>
          <p:cNvPr id="6" name="Immagine 5" descr="Immagine che contiene testo, schermata, Carattere, numero&#10;&#10;Il contenuto generato dall&amp;#39;IA potrebbe non essere corretto.">
            <a:extLst>
              <a:ext uri="{FF2B5EF4-FFF2-40B4-BE49-F238E27FC236}">
                <a16:creationId xmlns:a16="http://schemas.microsoft.com/office/drawing/2014/main" id="{B90FE361-9087-4C47-42AA-D1DFD4A9492E}"/>
              </a:ext>
            </a:extLst>
          </p:cNvPr>
          <p:cNvPicPr>
            <a:picLocks noChangeAspect="1"/>
          </p:cNvPicPr>
          <p:nvPr/>
        </p:nvPicPr>
        <p:blipFill>
          <a:blip r:embed="rId5"/>
          <a:stretch>
            <a:fillRect/>
          </a:stretch>
        </p:blipFill>
        <p:spPr>
          <a:xfrm>
            <a:off x="5175997" y="1253938"/>
            <a:ext cx="6591300" cy="4305300"/>
          </a:xfrm>
          <a:prstGeom prst="rect">
            <a:avLst/>
          </a:prstGeom>
        </p:spPr>
      </p:pic>
    </p:spTree>
    <p:extLst>
      <p:ext uri="{BB962C8B-B14F-4D97-AF65-F5344CB8AC3E}">
        <p14:creationId xmlns:p14="http://schemas.microsoft.com/office/powerpoint/2010/main" val="2840019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906DF-F23A-3C04-90FA-A61B8B2D11E0}"/>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8C692431-7C49-49B4-D70B-54593DB04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197FB1A8-F6D3-BE82-C6F5-F5AFF351C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A85D1B8C-F097-B3B6-E7AF-9FE39D913CEF}"/>
              </a:ext>
            </a:extLst>
          </p:cNvPr>
          <p:cNvSpPr/>
          <p:nvPr/>
        </p:nvSpPr>
        <p:spPr>
          <a:xfrm>
            <a:off x="-3739" y="147638"/>
            <a:ext cx="10106421" cy="2554545"/>
          </a:xfrm>
          <a:prstGeom prst="rect">
            <a:avLst/>
          </a:prstGeom>
        </p:spPr>
        <p:txBody>
          <a:bodyPr wrap="square" lIns="91440" tIns="45720" rIns="91440" bIns="45720" anchor="t">
            <a:spAutoFit/>
          </a:bodyPr>
          <a:lstStyle/>
          <a:p>
            <a:pPr>
              <a:defRPr/>
            </a:pPr>
            <a:r>
              <a:rPr lang="it-IT" sz="4000" b="1" dirty="0">
                <a:solidFill>
                  <a:schemeClr val="bg2">
                    <a:lumMod val="25000"/>
                  </a:schemeClr>
                </a:solidFill>
                <a:latin typeface="Calibri"/>
                <a:ea typeface="Calibri"/>
                <a:cs typeface="Calibri"/>
              </a:rPr>
              <a:t>How </a:t>
            </a:r>
            <a:r>
              <a:rPr lang="it-IT" sz="4000" b="1" dirty="0" err="1">
                <a:solidFill>
                  <a:schemeClr val="bg2">
                    <a:lumMod val="25000"/>
                  </a:schemeClr>
                </a:solidFill>
                <a:latin typeface="Calibri"/>
                <a:ea typeface="Calibri"/>
                <a:cs typeface="Calibri"/>
              </a:rPr>
              <a:t>Rerank</a:t>
            </a:r>
            <a:r>
              <a:rPr lang="it-IT" sz="4000" b="1" dirty="0">
                <a:solidFill>
                  <a:schemeClr val="bg2">
                    <a:lumMod val="25000"/>
                  </a:schemeClr>
                </a:solidFill>
                <a:latin typeface="Calibri"/>
                <a:ea typeface="Calibri"/>
                <a:cs typeface="Calibri"/>
              </a:rPr>
              <a:t> Models Are </a:t>
            </a:r>
            <a:r>
              <a:rPr lang="it-IT" sz="4000" b="1" dirty="0" err="1">
                <a:solidFill>
                  <a:schemeClr val="bg2">
                    <a:lumMod val="25000"/>
                  </a:schemeClr>
                </a:solidFill>
                <a:latin typeface="Calibri"/>
                <a:ea typeface="Calibri"/>
                <a:cs typeface="Calibri"/>
              </a:rPr>
              <a:t>Trained</a:t>
            </a:r>
            <a:endParaRPr lang="it-IT" dirty="0" err="1">
              <a:solidFill>
                <a:schemeClr val="bg2">
                  <a:lumMod val="25000"/>
                </a:schemeClr>
              </a:solidFill>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latin typeface="+mn-lt"/>
              <a:ea typeface="Calibri"/>
              <a:cs typeface="Calibri"/>
            </a:endParaRPr>
          </a:p>
        </p:txBody>
      </p:sp>
      <p:pic>
        <p:nvPicPr>
          <p:cNvPr id="2" name="Immagine 1" descr="Immagine che contiene testo, schermata, Carattere, numero&#10;&#10;Il contenuto generato dall&amp;#39;IA potrebbe non essere corretto.">
            <a:extLst>
              <a:ext uri="{FF2B5EF4-FFF2-40B4-BE49-F238E27FC236}">
                <a16:creationId xmlns:a16="http://schemas.microsoft.com/office/drawing/2014/main" id="{CB90B97A-B9D5-7296-E453-A35086943DA9}"/>
              </a:ext>
            </a:extLst>
          </p:cNvPr>
          <p:cNvPicPr>
            <a:picLocks noChangeAspect="1"/>
          </p:cNvPicPr>
          <p:nvPr/>
        </p:nvPicPr>
        <p:blipFill>
          <a:blip r:embed="rId5"/>
          <a:stretch>
            <a:fillRect/>
          </a:stretch>
        </p:blipFill>
        <p:spPr>
          <a:xfrm>
            <a:off x="6413686" y="1088652"/>
            <a:ext cx="5774391" cy="5285814"/>
          </a:xfrm>
          <a:prstGeom prst="rect">
            <a:avLst/>
          </a:prstGeom>
        </p:spPr>
      </p:pic>
      <p:sp>
        <p:nvSpPr>
          <p:cNvPr id="4" name="CasellaDiTesto 3">
            <a:extLst>
              <a:ext uri="{FF2B5EF4-FFF2-40B4-BE49-F238E27FC236}">
                <a16:creationId xmlns:a16="http://schemas.microsoft.com/office/drawing/2014/main" id="{F4AC4495-9899-E7E6-0E87-11535F5D8789}"/>
              </a:ext>
            </a:extLst>
          </p:cNvPr>
          <p:cNvSpPr txBox="1"/>
          <p:nvPr/>
        </p:nvSpPr>
        <p:spPr>
          <a:xfrm>
            <a:off x="459441" y="986118"/>
            <a:ext cx="609600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Here is the slide in the same clean format used before:</a:t>
            </a:r>
          </a:p>
          <a:p>
            <a:r>
              <a:rPr lang="en-US" b="1"/>
              <a:t>How Rerank Models Are Trained</a:t>
            </a:r>
          </a:p>
          <a:p>
            <a:r>
              <a:rPr lang="en-US" b="1"/>
              <a:t>🎯 Goal</a:t>
            </a:r>
          </a:p>
          <a:p>
            <a:r>
              <a:rPr lang="en-US"/>
              <a:t>Learn to assign a </a:t>
            </a:r>
            <a:r>
              <a:rPr lang="en-US" b="1"/>
              <a:t>relevance score</a:t>
            </a:r>
            <a:r>
              <a:rPr lang="en-US"/>
              <a:t> to a </a:t>
            </a:r>
            <a:r>
              <a:rPr lang="en-US" i="1"/>
              <a:t>(query, document)</a:t>
            </a:r>
            <a:r>
              <a:rPr lang="en-US"/>
              <a:t> pair.</a:t>
            </a:r>
          </a:p>
          <a:p>
            <a:r>
              <a:rPr lang="en-US" b="1"/>
              <a:t>📚 Training Data</a:t>
            </a:r>
          </a:p>
          <a:p>
            <a:pPr marL="228600" indent="-228600">
              <a:buFont typeface=""/>
              <a:buChar char="•"/>
            </a:pPr>
            <a:r>
              <a:rPr lang="en-US"/>
              <a:t>Positive pairs → high relevance</a:t>
            </a:r>
          </a:p>
          <a:p>
            <a:pPr marL="228600" indent="-228600">
              <a:buFont typeface=""/>
              <a:buChar char="•"/>
            </a:pPr>
            <a:r>
              <a:rPr lang="en-US"/>
              <a:t>Negative pairs → low relevance</a:t>
            </a:r>
          </a:p>
          <a:p>
            <a:r>
              <a:rPr lang="en-US"/>
              <a:t>Example:</a:t>
            </a:r>
            <a:br>
              <a:rPr lang="en-US"/>
            </a:br>
            <a:r>
              <a:rPr lang="en-US"/>
              <a:t>Query: </a:t>
            </a:r>
            <a:r>
              <a:rPr lang="en-US" i="1"/>
              <a:t>“What is the capital of Canada?”</a:t>
            </a:r>
          </a:p>
          <a:p>
            <a:pPr marL="228600" indent="-228600">
              <a:buFont typeface=""/>
              <a:buChar char="•"/>
            </a:pPr>
            <a:r>
              <a:rPr lang="en-US"/>
              <a:t>Ottawa → high score</a:t>
            </a:r>
          </a:p>
          <a:p>
            <a:pPr marL="228600" indent="-228600">
              <a:buFont typeface=""/>
              <a:buChar char="•"/>
            </a:pPr>
            <a:r>
              <a:rPr lang="en-US"/>
              <a:t>Paris / Toronto → low score</a:t>
            </a:r>
          </a:p>
          <a:p>
            <a:r>
              <a:rPr lang="en-US" b="1"/>
              <a:t>🧠 What the Model Learns</a:t>
            </a:r>
          </a:p>
          <a:p>
            <a:pPr marL="228600" indent="-228600">
              <a:buFont typeface=""/>
              <a:buChar char="•"/>
            </a:pPr>
            <a:r>
              <a:rPr lang="en-US"/>
              <a:t>Distinguish correct answers from merely similar ones</a:t>
            </a:r>
          </a:p>
          <a:p>
            <a:pPr marL="228600" indent="-228600">
              <a:buFont typeface=""/>
              <a:buChar char="•"/>
            </a:pPr>
            <a:r>
              <a:rPr lang="en-US"/>
              <a:t>Rank candidate results from best to worst</a:t>
            </a:r>
          </a:p>
          <a:p>
            <a:r>
              <a:rPr lang="en-US" b="1"/>
              <a:t>📊 Output</a:t>
            </a:r>
          </a:p>
          <a:p>
            <a:r>
              <a:rPr lang="en-US"/>
              <a:t>A relevance score between 0 and 1</a:t>
            </a:r>
            <a:br>
              <a:rPr lang="en-US"/>
            </a:br>
            <a:r>
              <a:rPr lang="en-US"/>
              <a:t>Higher score → more relevant to the query</a:t>
            </a:r>
          </a:p>
          <a:p>
            <a:pPr algn="ctr"/>
            <a:endParaRPr lang="it-IT"/>
          </a:p>
        </p:txBody>
      </p:sp>
    </p:spTree>
    <p:extLst>
      <p:ext uri="{BB962C8B-B14F-4D97-AF65-F5344CB8AC3E}">
        <p14:creationId xmlns:p14="http://schemas.microsoft.com/office/powerpoint/2010/main" val="274452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EC4E3-BD4E-C7FB-7D6A-52933072C31A}"/>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0ED3A4F6-72EC-5A48-BF07-4D2DF1E46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C1C7D4EE-2E56-B557-F475-994B4A2234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9BD82FE3-85FD-05EA-8353-89E5729C0C9F}"/>
              </a:ext>
            </a:extLst>
          </p:cNvPr>
          <p:cNvSpPr/>
          <p:nvPr/>
        </p:nvSpPr>
        <p:spPr>
          <a:xfrm>
            <a:off x="-3739" y="147638"/>
            <a:ext cx="10106421" cy="3170099"/>
          </a:xfrm>
          <a:prstGeom prst="rect">
            <a:avLst/>
          </a:prstGeom>
        </p:spPr>
        <p:txBody>
          <a:bodyPr wrap="square" lIns="91440" tIns="45720" rIns="91440" bIns="45720" anchor="t">
            <a:spAutoFit/>
          </a:bodyPr>
          <a:lstStyle/>
          <a:p>
            <a:pPr>
              <a:defRPr/>
            </a:pPr>
            <a:r>
              <a:rPr lang="it-IT" sz="4000" b="1">
                <a:solidFill>
                  <a:schemeClr val="bg2">
                    <a:lumMod val="25000"/>
                  </a:schemeClr>
                </a:solidFill>
                <a:latin typeface="Calibri"/>
                <a:ea typeface="Calibri"/>
                <a:cs typeface="Calibri"/>
              </a:rPr>
              <a:t>From </a:t>
            </a:r>
            <a:r>
              <a:rPr lang="it-IT" sz="4000" b="1" err="1">
                <a:solidFill>
                  <a:schemeClr val="bg2">
                    <a:lumMod val="25000"/>
                  </a:schemeClr>
                </a:solidFill>
                <a:latin typeface="Calibri"/>
                <a:ea typeface="Calibri"/>
                <a:cs typeface="Calibri"/>
              </a:rPr>
              <a:t>Search</a:t>
            </a:r>
            <a:r>
              <a:rPr lang="it-IT" sz="4000" b="1">
                <a:solidFill>
                  <a:schemeClr val="bg2">
                    <a:lumMod val="25000"/>
                  </a:schemeClr>
                </a:solidFill>
                <a:latin typeface="Calibri"/>
                <a:ea typeface="Calibri"/>
                <a:cs typeface="Calibri"/>
              </a:rPr>
              <a:t> to Generation</a:t>
            </a: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latin typeface="+mn-lt"/>
              <a:ea typeface="Calibri"/>
              <a:cs typeface="Calibri"/>
            </a:endParaRPr>
          </a:p>
        </p:txBody>
      </p:sp>
      <p:sp>
        <p:nvSpPr>
          <p:cNvPr id="3" name="CasellaDiTesto 2">
            <a:extLst>
              <a:ext uri="{FF2B5EF4-FFF2-40B4-BE49-F238E27FC236}">
                <a16:creationId xmlns:a16="http://schemas.microsoft.com/office/drawing/2014/main" id="{8A3627F3-2AB5-0BD4-F49D-9AB4C4FF7208}"/>
              </a:ext>
            </a:extLst>
          </p:cNvPr>
          <p:cNvSpPr txBox="1"/>
          <p:nvPr/>
        </p:nvSpPr>
        <p:spPr>
          <a:xfrm>
            <a:off x="507013" y="868350"/>
            <a:ext cx="60960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bri"/>
                <a:ea typeface="Calibri"/>
                <a:cs typeface="Calibri"/>
              </a:rPr>
              <a:t>🎯 Goal</a:t>
            </a:r>
            <a:endParaRPr lang="it-IT" sz="2400">
              <a:latin typeface="Calibri"/>
              <a:ea typeface="Calibri"/>
              <a:cs typeface="Calibri"/>
            </a:endParaRPr>
          </a:p>
          <a:p>
            <a:r>
              <a:rPr lang="en-US" sz="2400" dirty="0">
                <a:latin typeface="Calibri"/>
                <a:ea typeface="Calibri"/>
                <a:cs typeface="Calibri"/>
              </a:rPr>
              <a:t>Move from returning search results to generating structured answers.</a:t>
            </a:r>
            <a:endParaRPr lang="en-US" sz="2400" dirty="0">
              <a:ea typeface="Calibri"/>
              <a:cs typeface="Calibri"/>
            </a:endParaRPr>
          </a:p>
          <a:p>
            <a:endParaRPr lang="en-US" sz="2400" dirty="0">
              <a:ea typeface="Calibri"/>
              <a:cs typeface="Calibri"/>
            </a:endParaRPr>
          </a:p>
          <a:p>
            <a:r>
              <a:rPr lang="en-US" sz="2400" dirty="0">
                <a:latin typeface="Calibri"/>
                <a:ea typeface="Calibri"/>
                <a:cs typeface="Calibri"/>
              </a:rPr>
              <a:t>Traditional Pipeline</a:t>
            </a:r>
          </a:p>
          <a:p>
            <a:r>
              <a:rPr lang="en-US" sz="2400" dirty="0">
                <a:latin typeface="Calibri"/>
                <a:ea typeface="Calibri"/>
                <a:cs typeface="Calibri"/>
              </a:rPr>
              <a:t>Query → Search → List of documents</a:t>
            </a:r>
            <a:endParaRPr lang="en-US" sz="2400" dirty="0">
              <a:ea typeface="Calibri"/>
              <a:cs typeface="Calibri"/>
            </a:endParaRPr>
          </a:p>
          <a:p>
            <a:r>
              <a:rPr lang="en-US" sz="2400" dirty="0">
                <a:latin typeface="Calibri"/>
                <a:ea typeface="Calibri"/>
                <a:cs typeface="Calibri"/>
              </a:rPr>
              <a:t>Enhanced Pipeline</a:t>
            </a:r>
          </a:p>
          <a:p>
            <a:r>
              <a:rPr lang="en-US" sz="2400" dirty="0">
                <a:latin typeface="Calibri"/>
                <a:ea typeface="Calibri"/>
                <a:cs typeface="Calibri"/>
              </a:rPr>
              <a:t>Query → Search → Context → LLM → Generated Answer</a:t>
            </a:r>
            <a:endParaRPr lang="en-US" sz="2400" dirty="0">
              <a:ea typeface="Calibri"/>
              <a:cs typeface="Calibri"/>
            </a:endParaRPr>
          </a:p>
          <a:p>
            <a:endParaRPr lang="en-US" sz="2400" dirty="0">
              <a:ea typeface="Calibri"/>
              <a:cs typeface="Calibri"/>
            </a:endParaRPr>
          </a:p>
          <a:p>
            <a:r>
              <a:rPr lang="en-US" sz="2400" dirty="0">
                <a:latin typeface="Calibri"/>
                <a:ea typeface="Calibri"/>
                <a:cs typeface="Calibri"/>
              </a:rPr>
              <a:t>Why Add Generation?</a:t>
            </a:r>
          </a:p>
          <a:p>
            <a:pPr marL="285750" indent="-285750">
              <a:buFont typeface="Arial"/>
              <a:buChar char="•"/>
            </a:pPr>
            <a:r>
              <a:rPr lang="en-US" sz="2400" dirty="0">
                <a:latin typeface="Calibri"/>
                <a:ea typeface="Calibri"/>
                <a:cs typeface="Calibri"/>
              </a:rPr>
              <a:t>Users want answers, not documents</a:t>
            </a:r>
          </a:p>
          <a:p>
            <a:pPr marL="285750" indent="-285750">
              <a:buFont typeface="Arial"/>
              <a:buChar char="•"/>
            </a:pPr>
            <a:r>
              <a:rPr lang="en-US" sz="2400" dirty="0">
                <a:latin typeface="Calibri"/>
                <a:ea typeface="Calibri"/>
                <a:cs typeface="Calibri"/>
              </a:rPr>
              <a:t>Enables “chat with your data”</a:t>
            </a:r>
          </a:p>
          <a:p>
            <a:pPr marL="285750" indent="-285750">
              <a:buFont typeface="Arial"/>
              <a:buChar char="•"/>
            </a:pPr>
            <a:r>
              <a:rPr lang="en-US" sz="2400" dirty="0">
                <a:latin typeface="Calibri"/>
                <a:ea typeface="Calibri"/>
                <a:cs typeface="Calibri"/>
              </a:rPr>
              <a:t>Makes interaction more natural</a:t>
            </a:r>
          </a:p>
          <a:p>
            <a:endParaRPr lang="en-US" sz="2400" b="1" dirty="0">
              <a:ea typeface="Calibri" panose="020F0502020204030204" pitchFamily="34" charset="0"/>
              <a:cs typeface="Calibri" panose="020F0502020204030204" pitchFamily="34" charset="0"/>
            </a:endParaRPr>
          </a:p>
        </p:txBody>
      </p:sp>
      <p:pic>
        <p:nvPicPr>
          <p:cNvPr id="5" name="Immagine 4" descr="Immagine che contiene testo, schermata, Carattere, design&#10;&#10;Il contenuto generato dall&amp;#39;IA potrebbe non essere corretto.">
            <a:extLst>
              <a:ext uri="{FF2B5EF4-FFF2-40B4-BE49-F238E27FC236}">
                <a16:creationId xmlns:a16="http://schemas.microsoft.com/office/drawing/2014/main" id="{CABC2195-F9AF-4DBA-C433-936F0322FB91}"/>
              </a:ext>
            </a:extLst>
          </p:cNvPr>
          <p:cNvPicPr>
            <a:picLocks noChangeAspect="1"/>
          </p:cNvPicPr>
          <p:nvPr/>
        </p:nvPicPr>
        <p:blipFill>
          <a:blip r:embed="rId5"/>
          <a:stretch>
            <a:fillRect/>
          </a:stretch>
        </p:blipFill>
        <p:spPr>
          <a:xfrm>
            <a:off x="6091496" y="1587783"/>
            <a:ext cx="5696520" cy="4208051"/>
          </a:xfrm>
          <a:prstGeom prst="rect">
            <a:avLst/>
          </a:prstGeom>
        </p:spPr>
      </p:pic>
    </p:spTree>
    <p:extLst>
      <p:ext uri="{BB962C8B-B14F-4D97-AF65-F5344CB8AC3E}">
        <p14:creationId xmlns:p14="http://schemas.microsoft.com/office/powerpoint/2010/main" val="106452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C74F9-D209-4DC1-9283-F9CCA78C525D}"/>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66729E7B-3639-4DD0-C279-AFECB1AC8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7AFBFF33-C007-B169-DD3A-19933D50B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F0E6905A-66DA-2DA5-8896-33CC18DC7021}"/>
              </a:ext>
            </a:extLst>
          </p:cNvPr>
          <p:cNvSpPr/>
          <p:nvPr/>
        </p:nvSpPr>
        <p:spPr>
          <a:xfrm>
            <a:off x="-3739" y="147638"/>
            <a:ext cx="10106421" cy="3170099"/>
          </a:xfrm>
          <a:prstGeom prst="rect">
            <a:avLst/>
          </a:prstGeom>
        </p:spPr>
        <p:txBody>
          <a:bodyPr wrap="square" lIns="91440" tIns="45720" rIns="91440" bIns="45720" anchor="t">
            <a:spAutoFit/>
          </a:bodyPr>
          <a:lstStyle/>
          <a:p>
            <a:pPr>
              <a:defRPr/>
            </a:pPr>
            <a:r>
              <a:rPr lang="it-IT" sz="4000" b="1" err="1">
                <a:solidFill>
                  <a:schemeClr val="bg2">
                    <a:lumMod val="25000"/>
                  </a:schemeClr>
                </a:solidFill>
                <a:latin typeface="Calibri"/>
                <a:ea typeface="Calibri"/>
                <a:cs typeface="Calibri"/>
              </a:rPr>
              <a:t>Why</a:t>
            </a:r>
            <a:r>
              <a:rPr lang="it-IT" sz="4000" b="1">
                <a:solidFill>
                  <a:schemeClr val="bg2">
                    <a:lumMod val="25000"/>
                  </a:schemeClr>
                </a:solidFill>
                <a:latin typeface="Calibri"/>
                <a:ea typeface="Calibri"/>
                <a:cs typeface="Calibri"/>
              </a:rPr>
              <a:t> </a:t>
            </a:r>
            <a:r>
              <a:rPr lang="it-IT" sz="4000" b="1" err="1">
                <a:solidFill>
                  <a:schemeClr val="bg2">
                    <a:lumMod val="25000"/>
                  </a:schemeClr>
                </a:solidFill>
                <a:latin typeface="Calibri"/>
                <a:ea typeface="Calibri"/>
                <a:cs typeface="Calibri"/>
              </a:rPr>
              <a:t>LLMs</a:t>
            </a:r>
            <a:r>
              <a:rPr lang="it-IT" sz="4000" b="1">
                <a:solidFill>
                  <a:schemeClr val="bg2">
                    <a:lumMod val="25000"/>
                  </a:schemeClr>
                </a:solidFill>
                <a:latin typeface="Calibri"/>
                <a:ea typeface="Calibri"/>
                <a:cs typeface="Calibri"/>
              </a:rPr>
              <a:t> </a:t>
            </a:r>
            <a:r>
              <a:rPr lang="it-IT" sz="4000" b="1" err="1">
                <a:solidFill>
                  <a:schemeClr val="bg2">
                    <a:lumMod val="25000"/>
                  </a:schemeClr>
                </a:solidFill>
                <a:latin typeface="Calibri"/>
                <a:ea typeface="Calibri"/>
                <a:cs typeface="Calibri"/>
              </a:rPr>
              <a:t>Need</a:t>
            </a:r>
            <a:r>
              <a:rPr lang="it-IT" sz="4000" b="1">
                <a:solidFill>
                  <a:schemeClr val="bg2">
                    <a:lumMod val="25000"/>
                  </a:schemeClr>
                </a:solidFill>
                <a:latin typeface="Calibri"/>
                <a:ea typeface="Calibri"/>
                <a:cs typeface="Calibri"/>
              </a:rPr>
              <a:t> </a:t>
            </a:r>
            <a:r>
              <a:rPr lang="it-IT" sz="4000" b="1" err="1">
                <a:solidFill>
                  <a:schemeClr val="bg2">
                    <a:lumMod val="25000"/>
                  </a:schemeClr>
                </a:solidFill>
                <a:latin typeface="Calibri"/>
                <a:ea typeface="Calibri"/>
                <a:cs typeface="Calibri"/>
              </a:rPr>
              <a:t>Context</a:t>
            </a:r>
            <a:endParaRPr lang="it-IT" err="1">
              <a:solidFill>
                <a:schemeClr val="bg2">
                  <a:lumMod val="25000"/>
                </a:schemeClr>
              </a:solidFill>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latin typeface="+mn-lt"/>
              <a:ea typeface="Calibri"/>
              <a:cs typeface="Calibri"/>
            </a:endParaRPr>
          </a:p>
        </p:txBody>
      </p:sp>
      <p:sp>
        <p:nvSpPr>
          <p:cNvPr id="2" name="CasellaDiTesto 1">
            <a:extLst>
              <a:ext uri="{FF2B5EF4-FFF2-40B4-BE49-F238E27FC236}">
                <a16:creationId xmlns:a16="http://schemas.microsoft.com/office/drawing/2014/main" id="{9D764761-BB82-56D8-1586-39B4BBD4A49D}"/>
              </a:ext>
            </a:extLst>
          </p:cNvPr>
          <p:cNvSpPr txBox="1"/>
          <p:nvPr/>
        </p:nvSpPr>
        <p:spPr>
          <a:xfrm>
            <a:off x="347382" y="1053353"/>
            <a:ext cx="60960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Large Language Models:</a:t>
            </a:r>
          </a:p>
          <a:p>
            <a:pPr marL="228600" indent="-228600">
              <a:buFont typeface=""/>
              <a:buChar char="•"/>
            </a:pPr>
            <a:r>
              <a:rPr lang="en-US"/>
              <a:t>Store broad world knowledge</a:t>
            </a:r>
          </a:p>
          <a:p>
            <a:pPr marL="228600" indent="-228600">
              <a:buFont typeface=""/>
              <a:buChar char="•"/>
            </a:pPr>
            <a:r>
              <a:rPr lang="en-US"/>
              <a:t>Generate fluent responses</a:t>
            </a:r>
          </a:p>
          <a:p>
            <a:pPr marL="228600" indent="-228600">
              <a:buFont typeface=""/>
              <a:buChar char="•"/>
            </a:pPr>
            <a:r>
              <a:rPr lang="en-US"/>
              <a:t>May hallucinate or lack domain grounding</a:t>
            </a:r>
          </a:p>
          <a:p>
            <a:r>
              <a:rPr lang="en-US" b="1"/>
              <a:t>Problem</a:t>
            </a:r>
          </a:p>
          <a:p>
            <a:r>
              <a:rPr lang="en-US"/>
              <a:t>Direct question → Model relies only on internal knowledge</a:t>
            </a:r>
          </a:p>
          <a:p>
            <a:r>
              <a:rPr lang="en-US" b="1"/>
              <a:t>Solution</a:t>
            </a:r>
          </a:p>
          <a:p>
            <a:r>
              <a:rPr lang="en-US"/>
              <a:t>Add a </a:t>
            </a:r>
            <a:r>
              <a:rPr lang="en-US" b="1"/>
              <a:t>retrieval step</a:t>
            </a:r>
            <a:r>
              <a:rPr lang="en-US"/>
              <a:t> before generation:</a:t>
            </a:r>
          </a:p>
          <a:p>
            <a:pPr marL="228600" indent="-228600">
              <a:buFont typeface=""/>
              <a:buAutoNum type="arabicPeriod"/>
            </a:pPr>
            <a:r>
              <a:rPr lang="en-US"/>
              <a:t>Search relevant passages</a:t>
            </a:r>
          </a:p>
          <a:p>
            <a:pPr marL="228600" indent="-228600">
              <a:buFont typeface=""/>
              <a:buAutoNum type="arabicPeriod"/>
            </a:pPr>
            <a:r>
              <a:rPr lang="en-US"/>
              <a:t>Inject them into the prompt</a:t>
            </a:r>
          </a:p>
          <a:p>
            <a:pPr marL="228600" indent="-228600">
              <a:buFont typeface=""/>
              <a:buAutoNum type="arabicPeriod"/>
            </a:pPr>
            <a:r>
              <a:rPr lang="en-US"/>
              <a:t>Generate answer grounded in retrieved text</a:t>
            </a:r>
          </a:p>
          <a:p>
            <a:r>
              <a:rPr lang="en-US" b="1"/>
              <a:t>Result</a:t>
            </a:r>
          </a:p>
          <a:p>
            <a:pPr marL="228600" indent="-228600">
              <a:buFont typeface=""/>
              <a:buChar char="•"/>
            </a:pPr>
            <a:r>
              <a:rPr lang="en-US"/>
              <a:t>More factual answers</a:t>
            </a:r>
          </a:p>
          <a:p>
            <a:pPr marL="228600" indent="-228600">
              <a:buFont typeface=""/>
              <a:buChar char="•"/>
            </a:pPr>
            <a:r>
              <a:rPr lang="en-US"/>
              <a:t>Domain-specific grounding</a:t>
            </a:r>
          </a:p>
          <a:p>
            <a:pPr marL="228600" indent="-228600">
              <a:buFont typeface=""/>
              <a:buChar char="•"/>
            </a:pPr>
            <a:r>
              <a:rPr lang="en-US"/>
              <a:t>Reduced hallucinations</a:t>
            </a:r>
          </a:p>
          <a:p>
            <a:pPr algn="ctr"/>
            <a:endParaRPr lang="it-IT"/>
          </a:p>
        </p:txBody>
      </p:sp>
      <p:pic>
        <p:nvPicPr>
          <p:cNvPr id="4" name="Immagine 3" descr="Immagine che contiene testo, schermata, Carattere, diagramma&#10;&#10;Il contenuto generato dall&amp;#39;IA potrebbe non essere corretto.">
            <a:extLst>
              <a:ext uri="{FF2B5EF4-FFF2-40B4-BE49-F238E27FC236}">
                <a16:creationId xmlns:a16="http://schemas.microsoft.com/office/drawing/2014/main" id="{49F1E1A7-CC74-429D-6E22-E95823C4C92B}"/>
              </a:ext>
            </a:extLst>
          </p:cNvPr>
          <p:cNvPicPr>
            <a:picLocks noChangeAspect="1"/>
          </p:cNvPicPr>
          <p:nvPr/>
        </p:nvPicPr>
        <p:blipFill>
          <a:blip r:embed="rId5"/>
          <a:stretch>
            <a:fillRect/>
          </a:stretch>
        </p:blipFill>
        <p:spPr>
          <a:xfrm>
            <a:off x="5993466" y="1018895"/>
            <a:ext cx="5695950" cy="2085975"/>
          </a:xfrm>
          <a:prstGeom prst="rect">
            <a:avLst/>
          </a:prstGeom>
        </p:spPr>
      </p:pic>
      <p:pic>
        <p:nvPicPr>
          <p:cNvPr id="5" name="Immagine 4" descr="Immagine che contiene testo, schermata, Carattere, diagramma&#10;&#10;Il contenuto generato dall&amp;#39;IA potrebbe non essere corretto.">
            <a:extLst>
              <a:ext uri="{FF2B5EF4-FFF2-40B4-BE49-F238E27FC236}">
                <a16:creationId xmlns:a16="http://schemas.microsoft.com/office/drawing/2014/main" id="{E49F908F-B56F-977A-7156-8580AA86C688}"/>
              </a:ext>
            </a:extLst>
          </p:cNvPr>
          <p:cNvPicPr>
            <a:picLocks noChangeAspect="1"/>
          </p:cNvPicPr>
          <p:nvPr/>
        </p:nvPicPr>
        <p:blipFill>
          <a:blip r:embed="rId6"/>
          <a:stretch>
            <a:fillRect/>
          </a:stretch>
        </p:blipFill>
        <p:spPr>
          <a:xfrm>
            <a:off x="5899337" y="3433482"/>
            <a:ext cx="5772150" cy="3352800"/>
          </a:xfrm>
          <a:prstGeom prst="rect">
            <a:avLst/>
          </a:prstGeom>
        </p:spPr>
      </p:pic>
    </p:spTree>
    <p:extLst>
      <p:ext uri="{BB962C8B-B14F-4D97-AF65-F5344CB8AC3E}">
        <p14:creationId xmlns:p14="http://schemas.microsoft.com/office/powerpoint/2010/main" val="1475974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B7153-4931-FD02-430B-6F3AD68D2420}"/>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91E0406C-2D55-26ED-6EA1-788186355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1E2B6CF9-7CDD-7814-AE64-B0EAF2358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B221F056-4FC3-1CE1-F258-317CAFEBFC54}"/>
              </a:ext>
            </a:extLst>
          </p:cNvPr>
          <p:cNvSpPr/>
          <p:nvPr/>
        </p:nvSpPr>
        <p:spPr>
          <a:xfrm>
            <a:off x="-3739" y="147638"/>
            <a:ext cx="10106421" cy="3170099"/>
          </a:xfrm>
          <a:prstGeom prst="rect">
            <a:avLst/>
          </a:prstGeom>
        </p:spPr>
        <p:txBody>
          <a:bodyPr wrap="square" lIns="91440" tIns="45720" rIns="91440" bIns="45720" anchor="t">
            <a:spAutoFit/>
          </a:bodyPr>
          <a:lstStyle/>
          <a:p>
            <a:pPr>
              <a:defRPr/>
            </a:pPr>
            <a:r>
              <a:rPr lang="it-IT" sz="4000" b="1" err="1">
                <a:solidFill>
                  <a:schemeClr val="bg2">
                    <a:lumMod val="25000"/>
                  </a:schemeClr>
                </a:solidFill>
                <a:latin typeface="Calibri"/>
                <a:ea typeface="Calibri"/>
                <a:cs typeface="Calibri"/>
              </a:rPr>
              <a:t>Retrieval-Augmented</a:t>
            </a:r>
            <a:r>
              <a:rPr lang="it-IT" sz="4000" b="1">
                <a:solidFill>
                  <a:schemeClr val="bg2">
                    <a:lumMod val="25000"/>
                  </a:schemeClr>
                </a:solidFill>
                <a:latin typeface="Calibri"/>
                <a:ea typeface="Calibri"/>
                <a:cs typeface="Calibri"/>
              </a:rPr>
              <a:t> Generation (RAG) Flow</a:t>
            </a:r>
            <a:endParaRPr lang="it-IT">
              <a:solidFill>
                <a:schemeClr val="bg2">
                  <a:lumMod val="25000"/>
                </a:schemeClr>
              </a:solidFill>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latin typeface="+mn-lt"/>
              <a:ea typeface="Calibri"/>
              <a:cs typeface="Calibri"/>
            </a:endParaRPr>
          </a:p>
        </p:txBody>
      </p:sp>
      <p:sp>
        <p:nvSpPr>
          <p:cNvPr id="3" name="CasellaDiTesto 2">
            <a:extLst>
              <a:ext uri="{FF2B5EF4-FFF2-40B4-BE49-F238E27FC236}">
                <a16:creationId xmlns:a16="http://schemas.microsoft.com/office/drawing/2014/main" id="{856116A8-9DA1-FD5D-98D1-5EFC7798E086}"/>
              </a:ext>
            </a:extLst>
          </p:cNvPr>
          <p:cNvSpPr txBox="1"/>
          <p:nvPr/>
        </p:nvSpPr>
        <p:spPr>
          <a:xfrm>
            <a:off x="235324" y="1311088"/>
            <a:ext cx="586067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bri"/>
                <a:ea typeface="Calibri"/>
                <a:cs typeface="Calibri"/>
              </a:rPr>
              <a:t>🔁 Two-Step Process</a:t>
            </a:r>
          </a:p>
          <a:p>
            <a:r>
              <a:rPr lang="en-US" sz="2000" dirty="0">
                <a:latin typeface="Calibri"/>
                <a:ea typeface="Calibri"/>
                <a:cs typeface="Calibri"/>
              </a:rPr>
              <a:t>1️⃣ </a:t>
            </a:r>
            <a:r>
              <a:rPr lang="en-US" sz="2000" b="1" dirty="0">
                <a:latin typeface="Calibri"/>
                <a:ea typeface="Calibri"/>
                <a:cs typeface="Calibri"/>
              </a:rPr>
              <a:t>Retrieval</a:t>
            </a:r>
          </a:p>
          <a:p>
            <a:pPr marL="228600" indent="-228600">
              <a:buFont typeface=""/>
              <a:buChar char="•"/>
            </a:pPr>
            <a:r>
              <a:rPr lang="en-US" sz="2000" dirty="0">
                <a:latin typeface="Calibri"/>
                <a:ea typeface="Calibri"/>
                <a:cs typeface="Calibri"/>
              </a:rPr>
              <a:t>Embed query</a:t>
            </a:r>
          </a:p>
          <a:p>
            <a:pPr marL="228600" indent="-228600">
              <a:buFont typeface=""/>
              <a:buChar char="•"/>
            </a:pPr>
            <a:r>
              <a:rPr lang="en-US" sz="2000" dirty="0">
                <a:latin typeface="Calibri"/>
                <a:ea typeface="Calibri"/>
                <a:cs typeface="Calibri"/>
              </a:rPr>
              <a:t>Search semantic index</a:t>
            </a:r>
          </a:p>
          <a:p>
            <a:pPr marL="228600" indent="-228600">
              <a:buFont typeface=""/>
              <a:buChar char="•"/>
            </a:pPr>
            <a:r>
              <a:rPr lang="en-US" sz="2000" dirty="0">
                <a:latin typeface="Calibri"/>
                <a:ea typeface="Calibri"/>
                <a:cs typeface="Calibri"/>
              </a:rPr>
              <a:t>Retrieve relevant passages</a:t>
            </a:r>
          </a:p>
          <a:p>
            <a:r>
              <a:rPr lang="en-US" sz="2000" dirty="0">
                <a:latin typeface="Calibri"/>
                <a:ea typeface="Calibri"/>
                <a:cs typeface="Calibri"/>
              </a:rPr>
              <a:t>2️⃣ </a:t>
            </a:r>
            <a:r>
              <a:rPr lang="en-US" sz="2000" b="1" dirty="0">
                <a:latin typeface="Calibri"/>
                <a:ea typeface="Calibri"/>
                <a:cs typeface="Calibri"/>
              </a:rPr>
              <a:t>Generation</a:t>
            </a:r>
          </a:p>
          <a:p>
            <a:pPr marL="228600" indent="-228600">
              <a:buFont typeface=""/>
              <a:buChar char="•"/>
            </a:pPr>
            <a:r>
              <a:rPr lang="en-US" sz="2000" dirty="0">
                <a:latin typeface="Calibri"/>
                <a:ea typeface="Calibri"/>
                <a:cs typeface="Calibri"/>
              </a:rPr>
              <a:t>Provide retrieved context + question</a:t>
            </a:r>
          </a:p>
          <a:p>
            <a:pPr marL="228600" indent="-228600">
              <a:buFont typeface=""/>
              <a:buChar char="•"/>
            </a:pPr>
            <a:r>
              <a:rPr lang="en-US" sz="2000" dirty="0">
                <a:latin typeface="Calibri"/>
                <a:ea typeface="Calibri"/>
                <a:cs typeface="Calibri"/>
              </a:rPr>
              <a:t>LLM extracts or synthesizes answer</a:t>
            </a:r>
          </a:p>
          <a:p>
            <a:r>
              <a:rPr lang="en-US" sz="2000" b="1" dirty="0">
                <a:latin typeface="Calibri"/>
                <a:ea typeface="Calibri"/>
                <a:cs typeface="Calibri"/>
              </a:rPr>
              <a:t>Key Insight</a:t>
            </a:r>
          </a:p>
          <a:p>
            <a:r>
              <a:rPr lang="en-US" sz="2000" dirty="0">
                <a:latin typeface="Calibri"/>
                <a:ea typeface="Calibri"/>
                <a:cs typeface="Calibri"/>
              </a:rPr>
              <a:t>Generation is now </a:t>
            </a:r>
            <a:r>
              <a:rPr lang="en-US" sz="2000" b="1" dirty="0">
                <a:latin typeface="Calibri"/>
                <a:ea typeface="Calibri"/>
                <a:cs typeface="Calibri"/>
              </a:rPr>
              <a:t>context-informed</a:t>
            </a:r>
            <a:r>
              <a:rPr lang="en-US" sz="2000" dirty="0">
                <a:latin typeface="Calibri"/>
                <a:ea typeface="Calibri"/>
                <a:cs typeface="Calibri"/>
              </a:rPr>
              <a:t>, not purely generative.</a:t>
            </a:r>
          </a:p>
          <a:p>
            <a:pPr algn="ctr"/>
            <a:endParaRPr lang="it-IT" sz="2000" dirty="0">
              <a:ea typeface="Calibri"/>
              <a:cs typeface="Calibri"/>
            </a:endParaRPr>
          </a:p>
        </p:txBody>
      </p:sp>
      <p:pic>
        <p:nvPicPr>
          <p:cNvPr id="4" name="Immagine 3" descr="Immagine che contiene testo, schermata, Carattere, diagramma&#10;&#10;Il contenuto generato dall&amp;#39;IA potrebbe non essere corretto.">
            <a:extLst>
              <a:ext uri="{FF2B5EF4-FFF2-40B4-BE49-F238E27FC236}">
                <a16:creationId xmlns:a16="http://schemas.microsoft.com/office/drawing/2014/main" id="{20E021C3-73C1-8303-A281-C9E288494D40}"/>
              </a:ext>
            </a:extLst>
          </p:cNvPr>
          <p:cNvPicPr>
            <a:picLocks noChangeAspect="1"/>
          </p:cNvPicPr>
          <p:nvPr/>
        </p:nvPicPr>
        <p:blipFill>
          <a:blip r:embed="rId5"/>
          <a:stretch>
            <a:fillRect/>
          </a:stretch>
        </p:blipFill>
        <p:spPr>
          <a:xfrm>
            <a:off x="5972455" y="1210515"/>
            <a:ext cx="6029325" cy="5019675"/>
          </a:xfrm>
          <a:prstGeom prst="rect">
            <a:avLst/>
          </a:prstGeom>
        </p:spPr>
      </p:pic>
    </p:spTree>
    <p:extLst>
      <p:ext uri="{BB962C8B-B14F-4D97-AF65-F5344CB8AC3E}">
        <p14:creationId xmlns:p14="http://schemas.microsoft.com/office/powerpoint/2010/main" val="273672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Immagine 6">
            <a:extLst>
              <a:ext uri="{FF2B5EF4-FFF2-40B4-BE49-F238E27FC236}">
                <a16:creationId xmlns:a16="http://schemas.microsoft.com/office/drawing/2014/main" id="{0ACC0B56-8E12-0AC7-1016-FE1CC344F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ADE6D2E4-3F9E-FC4E-A7AE-0830B603B4E1}"/>
              </a:ext>
            </a:extLst>
          </p:cNvPr>
          <p:cNvSpPr/>
          <p:nvPr/>
        </p:nvSpPr>
        <p:spPr>
          <a:xfrm>
            <a:off x="247650" y="147638"/>
            <a:ext cx="5418138" cy="708025"/>
          </a:xfrm>
          <a:prstGeom prst="rect">
            <a:avLst/>
          </a:prstGeom>
        </p:spPr>
        <p:txBody>
          <a:bodyPr lIns="91440" tIns="45720" rIns="91440" bIns="45720" anchor="t">
            <a:spAutoFit/>
          </a:bodyPr>
          <a:lstStyle/>
          <a:p>
            <a:pPr eaLnBrk="1" fontAlgn="auto" hangingPunct="1">
              <a:spcBef>
                <a:spcPts val="0"/>
              </a:spcBef>
              <a:spcAft>
                <a:spcPts val="0"/>
              </a:spcAft>
              <a:defRPr/>
            </a:pPr>
            <a:r>
              <a:rPr lang="it-IT" sz="4000" b="1" dirty="0">
                <a:solidFill>
                  <a:schemeClr val="bg2">
                    <a:lumMod val="25000"/>
                  </a:schemeClr>
                </a:solidFill>
                <a:latin typeface="+mn-lt"/>
              </a:rPr>
              <a:t>Keyword </a:t>
            </a:r>
            <a:r>
              <a:rPr lang="it-IT" sz="4000" b="1" dirty="0" err="1">
                <a:solidFill>
                  <a:schemeClr val="bg2">
                    <a:lumMod val="25000"/>
                  </a:schemeClr>
                </a:solidFill>
                <a:latin typeface="+mn-lt"/>
              </a:rPr>
              <a:t>search</a:t>
            </a:r>
            <a:r>
              <a:rPr lang="it-IT" sz="4000" b="1" dirty="0">
                <a:solidFill>
                  <a:schemeClr val="bg2">
                    <a:lumMod val="25000"/>
                  </a:schemeClr>
                </a:solidFill>
                <a:latin typeface="+mn-lt"/>
              </a:rPr>
              <a:t> (1/3)</a:t>
            </a:r>
            <a:endParaRPr lang="it-IT" sz="4000" b="1" dirty="0">
              <a:solidFill>
                <a:schemeClr val="bg2">
                  <a:lumMod val="25000"/>
                </a:schemeClr>
              </a:solidFill>
              <a:latin typeface="+mn-lt"/>
              <a:ea typeface="Calibri"/>
              <a:cs typeface="Calibri"/>
            </a:endParaRPr>
          </a:p>
        </p:txBody>
      </p:sp>
      <p:sp>
        <p:nvSpPr>
          <p:cNvPr id="9" name="CasellaDiTesto 8">
            <a:extLst>
              <a:ext uri="{FF2B5EF4-FFF2-40B4-BE49-F238E27FC236}">
                <a16:creationId xmlns:a16="http://schemas.microsoft.com/office/drawing/2014/main" id="{191CE36C-7284-CF01-EDEC-3A0B36AD93C8}"/>
              </a:ext>
            </a:extLst>
          </p:cNvPr>
          <p:cNvSpPr txBox="1"/>
          <p:nvPr/>
        </p:nvSpPr>
        <p:spPr>
          <a:xfrm>
            <a:off x="4224616" y="5221941"/>
            <a:ext cx="336176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en-US" sz="1600" i="1" dirty="0">
                <a:solidFill>
                  <a:srgbClr val="444444"/>
                </a:solidFill>
                <a:latin typeface="Calibri"/>
                <a:ea typeface="Arial"/>
                <a:cs typeface="Arial"/>
              </a:rPr>
              <a:t>What color is the grass?</a:t>
            </a:r>
            <a:r>
              <a:rPr lang="it-IT" sz="1600" dirty="0">
                <a:solidFill>
                  <a:srgbClr val="444444"/>
                </a:solidFill>
                <a:latin typeface="Calibri"/>
                <a:ea typeface="Arial"/>
                <a:cs typeface="Arial"/>
              </a:rPr>
              <a:t>​</a:t>
            </a:r>
          </a:p>
          <a:p>
            <a:pPr marL="285750" indent="-285750" rtl="0">
              <a:buFont typeface="Arial,Sans-Serif"/>
              <a:buChar char="•"/>
            </a:pPr>
            <a:r>
              <a:rPr lang="en-US" sz="1600" dirty="0">
                <a:solidFill>
                  <a:srgbClr val="444444"/>
                </a:solidFill>
                <a:latin typeface="Calibri"/>
                <a:ea typeface="Arial"/>
                <a:cs typeface="Arial"/>
              </a:rPr>
              <a:t>Tomorrow is Saturday.</a:t>
            </a:r>
            <a:r>
              <a:rPr lang="it-IT" sz="1600" dirty="0">
                <a:solidFill>
                  <a:srgbClr val="444444"/>
                </a:solidFill>
                <a:latin typeface="Calibri"/>
                <a:ea typeface="Arial"/>
                <a:cs typeface="Arial"/>
              </a:rPr>
              <a:t>​</a:t>
            </a:r>
          </a:p>
          <a:p>
            <a:pPr marL="285750" lvl="0" indent="-285750" rtl="0">
              <a:buFont typeface="Arial,Sans-Serif"/>
              <a:buChar char="•"/>
            </a:pPr>
            <a:r>
              <a:rPr lang="en-US" sz="1600" dirty="0">
                <a:solidFill>
                  <a:srgbClr val="444444"/>
                </a:solidFill>
                <a:latin typeface="Calibri"/>
                <a:ea typeface="Arial"/>
                <a:cs typeface="Arial"/>
              </a:rPr>
              <a:t>The grass is green.</a:t>
            </a:r>
            <a:r>
              <a:rPr lang="it-IT" sz="1600" dirty="0">
                <a:solidFill>
                  <a:srgbClr val="444444"/>
                </a:solidFill>
                <a:latin typeface="Calibri"/>
                <a:ea typeface="Arial"/>
                <a:cs typeface="Arial"/>
              </a:rPr>
              <a:t>​</a:t>
            </a:r>
          </a:p>
          <a:p>
            <a:pPr marL="285750" lvl="0" indent="-285750" rtl="0">
              <a:buFont typeface="Arial,Sans-Serif"/>
              <a:buChar char="•"/>
            </a:pPr>
            <a:r>
              <a:rPr lang="en-US" sz="1600" dirty="0">
                <a:solidFill>
                  <a:srgbClr val="444444"/>
                </a:solidFill>
                <a:latin typeface="Calibri"/>
                <a:ea typeface="Arial"/>
                <a:cs typeface="Arial"/>
              </a:rPr>
              <a:t>The capital of Canada is Ottawa.</a:t>
            </a:r>
            <a:r>
              <a:rPr lang="it-IT" sz="1600" dirty="0">
                <a:solidFill>
                  <a:srgbClr val="444444"/>
                </a:solidFill>
                <a:latin typeface="Calibri"/>
                <a:ea typeface="Arial"/>
                <a:cs typeface="Arial"/>
              </a:rPr>
              <a:t>​</a:t>
            </a:r>
          </a:p>
          <a:p>
            <a:pPr marL="285750" lvl="0" indent="-285750" rtl="0">
              <a:buFont typeface="Arial,Sans-Serif"/>
              <a:buChar char="•"/>
            </a:pPr>
            <a:r>
              <a:rPr lang="en-US" sz="1600" dirty="0">
                <a:solidFill>
                  <a:srgbClr val="444444"/>
                </a:solidFill>
                <a:latin typeface="Calibri"/>
                <a:ea typeface="Arial"/>
                <a:cs typeface="Arial"/>
              </a:rPr>
              <a:t>The sky is blue.</a:t>
            </a:r>
            <a:r>
              <a:rPr lang="it-IT" sz="1600" dirty="0">
                <a:solidFill>
                  <a:srgbClr val="444444"/>
                </a:solidFill>
                <a:latin typeface="Calibri"/>
                <a:ea typeface="Arial"/>
                <a:cs typeface="Arial"/>
              </a:rPr>
              <a:t>​</a:t>
            </a:r>
          </a:p>
          <a:p>
            <a:pPr marL="285750" lvl="0" indent="-285750" rtl="0">
              <a:buFont typeface="Arial,Sans-Serif"/>
              <a:buChar char="•"/>
            </a:pPr>
            <a:r>
              <a:rPr lang="en-US" sz="1600" dirty="0">
                <a:solidFill>
                  <a:srgbClr val="444444"/>
                </a:solidFill>
                <a:latin typeface="Calibri"/>
                <a:ea typeface="Arial"/>
                <a:cs typeface="Arial"/>
              </a:rPr>
              <a:t>A whale is a mammal.</a:t>
            </a:r>
            <a:endParaRPr lang="it-IT" sz="1600" dirty="0">
              <a:solidFill>
                <a:srgbClr val="444444"/>
              </a:solidFill>
              <a:latin typeface="Calibri"/>
              <a:ea typeface="Arial"/>
              <a:cs typeface="Arial"/>
            </a:endParaRPr>
          </a:p>
        </p:txBody>
      </p:sp>
      <p:pic>
        <p:nvPicPr>
          <p:cNvPr id="10" name="Immagine 9" descr="Immagine che contiene testo, schermata&#10;&#10;Il contenuto generato dall&amp;#39;IA potrebbe non essere corretto.">
            <a:extLst>
              <a:ext uri="{FF2B5EF4-FFF2-40B4-BE49-F238E27FC236}">
                <a16:creationId xmlns:a16="http://schemas.microsoft.com/office/drawing/2014/main" id="{7C91BAE5-38A9-E82C-B0BA-D240FD03B336}"/>
              </a:ext>
            </a:extLst>
          </p:cNvPr>
          <p:cNvPicPr>
            <a:picLocks noChangeAspect="1"/>
          </p:cNvPicPr>
          <p:nvPr/>
        </p:nvPicPr>
        <p:blipFill>
          <a:blip r:embed="rId4"/>
          <a:stretch>
            <a:fillRect/>
          </a:stretch>
        </p:blipFill>
        <p:spPr>
          <a:xfrm>
            <a:off x="425824" y="853261"/>
            <a:ext cx="11351560" cy="422139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C23A3-1685-2143-EC8E-C79C75819E54}"/>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9815F678-62AE-3D5B-8A2C-52036538E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F680B60A-671C-2CE0-AFB8-F12232CC1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DDCD7EB9-3984-6CDC-E0B5-77DB13EEC5C9}"/>
              </a:ext>
            </a:extLst>
          </p:cNvPr>
          <p:cNvSpPr/>
          <p:nvPr/>
        </p:nvSpPr>
        <p:spPr>
          <a:xfrm>
            <a:off x="-3739" y="147638"/>
            <a:ext cx="10106421" cy="3170099"/>
          </a:xfrm>
          <a:prstGeom prst="rect">
            <a:avLst/>
          </a:prstGeom>
        </p:spPr>
        <p:txBody>
          <a:bodyPr wrap="square" lIns="91440" tIns="45720" rIns="91440" bIns="45720" anchor="t">
            <a:spAutoFit/>
          </a:bodyPr>
          <a:lstStyle/>
          <a:p>
            <a:pPr>
              <a:defRPr/>
            </a:pPr>
            <a:r>
              <a:rPr lang="it-IT" sz="4000" b="1" dirty="0" err="1">
                <a:solidFill>
                  <a:schemeClr val="bg2">
                    <a:lumMod val="25000"/>
                  </a:schemeClr>
                </a:solidFill>
                <a:latin typeface="Calibri"/>
                <a:ea typeface="Calibri"/>
                <a:cs typeface="Calibri"/>
              </a:rPr>
              <a:t>Practical</a:t>
            </a:r>
            <a:r>
              <a:rPr lang="it-IT" sz="4000" b="1" dirty="0">
                <a:solidFill>
                  <a:schemeClr val="bg2">
                    <a:lumMod val="25000"/>
                  </a:schemeClr>
                </a:solidFill>
                <a:latin typeface="Calibri"/>
                <a:ea typeface="Calibri"/>
                <a:cs typeface="Calibri"/>
              </a:rPr>
              <a:t> Applications &amp; Extensions</a:t>
            </a:r>
            <a:endParaRPr lang="it-IT" dirty="0">
              <a:solidFill>
                <a:schemeClr val="bg2">
                  <a:lumMod val="25000"/>
                </a:schemeClr>
              </a:solidFill>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ea typeface="Calibri"/>
              <a:cs typeface="Calibri"/>
            </a:endParaRPr>
          </a:p>
          <a:p>
            <a:pPr>
              <a:defRPr/>
            </a:pPr>
            <a:endParaRPr lang="it-IT" sz="4000" b="1" dirty="0">
              <a:solidFill>
                <a:schemeClr val="bg2">
                  <a:lumMod val="25000"/>
                </a:schemeClr>
              </a:solidFill>
              <a:latin typeface="+mn-lt"/>
              <a:ea typeface="Calibri"/>
              <a:cs typeface="Calibri"/>
            </a:endParaRPr>
          </a:p>
        </p:txBody>
      </p:sp>
      <p:sp>
        <p:nvSpPr>
          <p:cNvPr id="2" name="CasellaDiTesto 1">
            <a:extLst>
              <a:ext uri="{FF2B5EF4-FFF2-40B4-BE49-F238E27FC236}">
                <a16:creationId xmlns:a16="http://schemas.microsoft.com/office/drawing/2014/main" id="{117D3516-757A-9505-C04B-851DABF8FC5E}"/>
              </a:ext>
            </a:extLst>
          </p:cNvPr>
          <p:cNvSpPr txBox="1"/>
          <p:nvPr/>
        </p:nvSpPr>
        <p:spPr>
          <a:xfrm>
            <a:off x="459441" y="1445559"/>
            <a:ext cx="609600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Where This Is Used</a:t>
            </a:r>
          </a:p>
          <a:p>
            <a:pPr marL="228600" indent="-228600">
              <a:buFont typeface=""/>
              <a:buChar char="•"/>
            </a:pPr>
            <a:r>
              <a:rPr lang="en-US"/>
              <a:t>Chat with books</a:t>
            </a:r>
          </a:p>
          <a:p>
            <a:pPr marL="228600" indent="-228600">
              <a:buFont typeface=""/>
              <a:buChar char="•"/>
            </a:pPr>
            <a:r>
              <a:rPr lang="en-US"/>
              <a:t>Podcast transcript search</a:t>
            </a:r>
          </a:p>
          <a:p>
            <a:pPr marL="228600" indent="-228600">
              <a:buFont typeface=""/>
              <a:buChar char="•"/>
            </a:pPr>
            <a:r>
              <a:rPr lang="en-US"/>
              <a:t>Document Q&amp;A systems</a:t>
            </a:r>
          </a:p>
          <a:p>
            <a:pPr marL="228600" indent="-228600">
              <a:buFont typeface=""/>
              <a:buChar char="•"/>
            </a:pPr>
            <a:r>
              <a:rPr lang="en-US"/>
              <a:t>Knowledge base assistants</a:t>
            </a:r>
          </a:p>
          <a:p>
            <a:r>
              <a:rPr lang="en-US" b="1"/>
              <a:t>Enhancements</a:t>
            </a:r>
          </a:p>
          <a:p>
            <a:pPr marL="228600" indent="-228600">
              <a:buFont typeface=""/>
              <a:buChar char="•"/>
            </a:pPr>
            <a:r>
              <a:rPr lang="en-US"/>
              <a:t>Add Rerank to improve retrieval quality</a:t>
            </a:r>
          </a:p>
          <a:p>
            <a:pPr marL="228600" indent="-228600">
              <a:buFont typeface=""/>
              <a:buChar char="•"/>
            </a:pPr>
            <a:r>
              <a:rPr lang="en-US"/>
              <a:t>Use multiple retrieved passages</a:t>
            </a:r>
          </a:p>
          <a:p>
            <a:pPr marL="228600" indent="-228600">
              <a:buFont typeface=""/>
              <a:buChar char="•"/>
            </a:pPr>
            <a:r>
              <a:rPr lang="en-US"/>
              <a:t>Generate multiple responses for evaluation</a:t>
            </a:r>
          </a:p>
          <a:p>
            <a:r>
              <a:rPr lang="en-US" b="1"/>
              <a:t>Core Concept</a:t>
            </a:r>
          </a:p>
          <a:p>
            <a:r>
              <a:rPr lang="en-US"/>
              <a:t>Search improves relevance.</a:t>
            </a:r>
            <a:br>
              <a:rPr lang="en-US"/>
            </a:br>
            <a:r>
              <a:rPr lang="en-US"/>
              <a:t>Generation improves usability.</a:t>
            </a:r>
            <a:br>
              <a:rPr lang="en-US"/>
            </a:br>
            <a:r>
              <a:rPr lang="en-US"/>
              <a:t>Together → Powerful knowledge systems.</a:t>
            </a:r>
          </a:p>
          <a:p>
            <a:pPr algn="ctr"/>
            <a:endParaRPr lang="it-IT"/>
          </a:p>
        </p:txBody>
      </p:sp>
      <p:pic>
        <p:nvPicPr>
          <p:cNvPr id="4" name="Immagine 3" descr="Immagine che contiene testo, schermata, Carattere, numero&#10;&#10;Il contenuto generato dall&amp;#39;IA potrebbe non essere corretto.">
            <a:extLst>
              <a:ext uri="{FF2B5EF4-FFF2-40B4-BE49-F238E27FC236}">
                <a16:creationId xmlns:a16="http://schemas.microsoft.com/office/drawing/2014/main" id="{3CA433CE-5ACC-C80D-8DC3-8A3A55F0A790}"/>
              </a:ext>
            </a:extLst>
          </p:cNvPr>
          <p:cNvPicPr>
            <a:picLocks noChangeAspect="1"/>
          </p:cNvPicPr>
          <p:nvPr/>
        </p:nvPicPr>
        <p:blipFill>
          <a:blip r:embed="rId5"/>
          <a:stretch>
            <a:fillRect/>
          </a:stretch>
        </p:blipFill>
        <p:spPr>
          <a:xfrm>
            <a:off x="4829735" y="1098176"/>
            <a:ext cx="7362265" cy="4863354"/>
          </a:xfrm>
          <a:prstGeom prst="rect">
            <a:avLst/>
          </a:prstGeom>
        </p:spPr>
      </p:pic>
    </p:spTree>
    <p:extLst>
      <p:ext uri="{BB962C8B-B14F-4D97-AF65-F5344CB8AC3E}">
        <p14:creationId xmlns:p14="http://schemas.microsoft.com/office/powerpoint/2010/main" val="4079350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Immagine 6">
            <a:extLst>
              <a:ext uri="{FF2B5EF4-FFF2-40B4-BE49-F238E27FC236}">
                <a16:creationId xmlns:a16="http://schemas.microsoft.com/office/drawing/2014/main" id="{13C7BAA4-A7EE-23B3-9A84-947E581AB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4425"/>
            <a:ext cx="121920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Immagine 3">
            <a:extLst>
              <a:ext uri="{FF2B5EF4-FFF2-40B4-BE49-F238E27FC236}">
                <a16:creationId xmlns:a16="http://schemas.microsoft.com/office/drawing/2014/main" id="{506AC89F-8C01-8270-A4EB-2C73E8988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925" y="338138"/>
            <a:ext cx="4248150"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ttangolo 1">
            <a:extLst>
              <a:ext uri="{FF2B5EF4-FFF2-40B4-BE49-F238E27FC236}">
                <a16:creationId xmlns:a16="http://schemas.microsoft.com/office/drawing/2014/main" id="{BA86C9DB-276E-B343-93B4-CF0F8AAB9FAA}"/>
              </a:ext>
            </a:extLst>
          </p:cNvPr>
          <p:cNvSpPr/>
          <p:nvPr/>
        </p:nvSpPr>
        <p:spPr>
          <a:xfrm>
            <a:off x="2802479" y="2997200"/>
            <a:ext cx="6244245" cy="707886"/>
          </a:xfrm>
          <a:prstGeom prst="rect">
            <a:avLst/>
          </a:prstGeom>
        </p:spPr>
        <p:txBody>
          <a:bodyPr wrap="square">
            <a:spAutoFit/>
          </a:bodyPr>
          <a:lstStyle/>
          <a:p>
            <a:pPr algn="ctr" eaLnBrk="1" fontAlgn="auto" hangingPunct="1">
              <a:spcBef>
                <a:spcPts val="0"/>
              </a:spcBef>
              <a:spcAft>
                <a:spcPts val="0"/>
              </a:spcAft>
              <a:defRPr/>
            </a:pPr>
            <a:r>
              <a:rPr lang="it-IT" sz="4000" b="1">
                <a:solidFill>
                  <a:schemeClr val="bg2">
                    <a:lumMod val="25000"/>
                  </a:schemeClr>
                </a:solidFill>
                <a:latin typeface="+mn-lt"/>
              </a:rPr>
              <a:t>Thank </a:t>
            </a:r>
            <a:r>
              <a:rPr lang="it-IT" sz="4000" b="1" err="1">
                <a:solidFill>
                  <a:schemeClr val="bg2">
                    <a:lumMod val="25000"/>
                  </a:schemeClr>
                </a:solidFill>
                <a:latin typeface="+mn-lt"/>
              </a:rPr>
              <a:t>you</a:t>
            </a:r>
            <a:r>
              <a:rPr lang="it-IT" sz="4000" b="1">
                <a:solidFill>
                  <a:schemeClr val="bg2">
                    <a:lumMod val="25000"/>
                  </a:schemeClr>
                </a:solidFill>
                <a:latin typeface="+mn-lt"/>
              </a:rPr>
              <a:t> for the </a:t>
            </a:r>
            <a:r>
              <a:rPr lang="it-IT" sz="4000" b="1" err="1">
                <a:solidFill>
                  <a:schemeClr val="bg2">
                    <a:lumMod val="25000"/>
                  </a:schemeClr>
                </a:solidFill>
                <a:latin typeface="+mn-lt"/>
              </a:rPr>
              <a:t>attention</a:t>
            </a:r>
            <a:endParaRPr lang="it-IT" sz="4000" b="1">
              <a:solidFill>
                <a:schemeClr val="bg2">
                  <a:lumMod val="25000"/>
                </a:schemeClr>
              </a:solidFill>
              <a:latin typeface="+mn-lt"/>
            </a:endParaRPr>
          </a:p>
        </p:txBody>
      </p:sp>
      <p:sp>
        <p:nvSpPr>
          <p:cNvPr id="6" name="Rettangolo 5">
            <a:extLst>
              <a:ext uri="{FF2B5EF4-FFF2-40B4-BE49-F238E27FC236}">
                <a16:creationId xmlns:a16="http://schemas.microsoft.com/office/drawing/2014/main" id="{DACEC17C-7993-8444-B375-1F210DB670D3}"/>
              </a:ext>
            </a:extLst>
          </p:cNvPr>
          <p:cNvSpPr/>
          <p:nvPr/>
        </p:nvSpPr>
        <p:spPr>
          <a:xfrm>
            <a:off x="704850" y="5202238"/>
            <a:ext cx="134938" cy="1655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noFill/>
            </a:endParaRPr>
          </a:p>
        </p:txBody>
      </p:sp>
      <p:sp>
        <p:nvSpPr>
          <p:cNvPr id="4" name="Rettangolo 3">
            <a:extLst>
              <a:ext uri="{FF2B5EF4-FFF2-40B4-BE49-F238E27FC236}">
                <a16:creationId xmlns:a16="http://schemas.microsoft.com/office/drawing/2014/main" id="{CD01433D-FA1E-D972-F7A6-9875A018ADD5}"/>
              </a:ext>
            </a:extLst>
          </p:cNvPr>
          <p:cNvSpPr/>
          <p:nvPr/>
        </p:nvSpPr>
        <p:spPr>
          <a:xfrm>
            <a:off x="1071563" y="5429954"/>
            <a:ext cx="3579508" cy="1200329"/>
          </a:xfrm>
          <a:prstGeom prst="rect">
            <a:avLst/>
          </a:prstGeom>
        </p:spPr>
        <p:txBody>
          <a:bodyPr wrap="square">
            <a:spAutoFit/>
          </a:bodyPr>
          <a:lstStyle/>
          <a:p>
            <a:pPr eaLnBrk="1" fontAlgn="auto" hangingPunct="1">
              <a:spcBef>
                <a:spcPts val="0"/>
              </a:spcBef>
              <a:spcAft>
                <a:spcPts val="0"/>
              </a:spcAft>
              <a:defRPr/>
            </a:pPr>
            <a:r>
              <a:rPr lang="it-IT" b="1">
                <a:solidFill>
                  <a:schemeClr val="bg2">
                    <a:lumMod val="25000"/>
                  </a:schemeClr>
                </a:solidFill>
                <a:latin typeface="+mn-lt"/>
              </a:rPr>
              <a:t>Fabio Antonini</a:t>
            </a:r>
          </a:p>
          <a:p>
            <a:pPr eaLnBrk="1" fontAlgn="auto" hangingPunct="1">
              <a:spcBef>
                <a:spcPts val="0"/>
              </a:spcBef>
              <a:spcAft>
                <a:spcPts val="0"/>
              </a:spcAft>
              <a:defRPr/>
            </a:pPr>
            <a:endParaRPr lang="it-IT">
              <a:solidFill>
                <a:schemeClr val="bg2">
                  <a:lumMod val="25000"/>
                </a:schemeClr>
              </a:solidFill>
              <a:latin typeface="+mn-lt"/>
            </a:endParaRPr>
          </a:p>
          <a:p>
            <a:pPr eaLnBrk="1" fontAlgn="auto" hangingPunct="1">
              <a:spcBef>
                <a:spcPts val="0"/>
              </a:spcBef>
              <a:spcAft>
                <a:spcPts val="0"/>
              </a:spcAft>
              <a:defRPr/>
            </a:pPr>
            <a:r>
              <a:rPr lang="it-IT" b="1">
                <a:solidFill>
                  <a:schemeClr val="bg2">
                    <a:lumMod val="25000"/>
                  </a:schemeClr>
                </a:solidFill>
                <a:latin typeface="+mn-lt"/>
              </a:rPr>
              <a:t>Software </a:t>
            </a:r>
            <a:r>
              <a:rPr lang="it-IT" b="1" err="1">
                <a:solidFill>
                  <a:schemeClr val="bg2">
                    <a:lumMod val="25000"/>
                  </a:schemeClr>
                </a:solidFill>
                <a:latin typeface="+mn-lt"/>
              </a:rPr>
              <a:t>Engineer</a:t>
            </a:r>
            <a:endParaRPr lang="it-IT" b="1">
              <a:solidFill>
                <a:schemeClr val="bg2">
                  <a:lumMod val="25000"/>
                </a:schemeClr>
              </a:solidFill>
              <a:latin typeface="+mn-lt"/>
            </a:endParaRPr>
          </a:p>
          <a:p>
            <a:pPr eaLnBrk="1" fontAlgn="auto" hangingPunct="1">
              <a:spcBef>
                <a:spcPts val="0"/>
              </a:spcBef>
              <a:spcAft>
                <a:spcPts val="0"/>
              </a:spcAft>
              <a:defRPr/>
            </a:pPr>
            <a:r>
              <a:rPr lang="it-IT" b="1">
                <a:solidFill>
                  <a:schemeClr val="bg2">
                    <a:lumMod val="25000"/>
                  </a:schemeClr>
                </a:solidFill>
                <a:latin typeface="+mn-lt"/>
              </a:rPr>
              <a:t>Fabio.antonini.1969@gmail.com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FB82-4DE9-0DB2-5181-459BD3534659}"/>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12DECA87-A161-A1AB-C237-C1C22FA6B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AFE795E4-21F4-5B64-ADD3-E4A11F7A7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20F49454-F1D1-8223-91BF-855C11811815}"/>
              </a:ext>
            </a:extLst>
          </p:cNvPr>
          <p:cNvSpPr/>
          <p:nvPr/>
        </p:nvSpPr>
        <p:spPr>
          <a:xfrm>
            <a:off x="247650" y="147638"/>
            <a:ext cx="5418138" cy="708025"/>
          </a:xfrm>
          <a:prstGeom prst="rect">
            <a:avLst/>
          </a:prstGeom>
        </p:spPr>
        <p:txBody>
          <a:bodyPr lIns="91440" tIns="45720" rIns="91440" bIns="45720" anchor="t">
            <a:spAutoFit/>
          </a:bodyPr>
          <a:lstStyle/>
          <a:p>
            <a:pPr eaLnBrk="1" fontAlgn="auto" hangingPunct="1">
              <a:spcBef>
                <a:spcPts val="0"/>
              </a:spcBef>
              <a:spcAft>
                <a:spcPts val="0"/>
              </a:spcAft>
              <a:defRPr/>
            </a:pPr>
            <a:r>
              <a:rPr lang="it-IT" sz="4000" b="1" dirty="0">
                <a:solidFill>
                  <a:schemeClr val="bg2">
                    <a:lumMod val="25000"/>
                  </a:schemeClr>
                </a:solidFill>
                <a:latin typeface="+mn-lt"/>
              </a:rPr>
              <a:t>Keyword </a:t>
            </a:r>
            <a:r>
              <a:rPr lang="it-IT" sz="4000" b="1" dirty="0" err="1">
                <a:solidFill>
                  <a:schemeClr val="bg2">
                    <a:lumMod val="25000"/>
                  </a:schemeClr>
                </a:solidFill>
                <a:latin typeface="+mn-lt"/>
              </a:rPr>
              <a:t>search</a:t>
            </a:r>
            <a:r>
              <a:rPr lang="it-IT" sz="4000" b="1" dirty="0">
                <a:solidFill>
                  <a:schemeClr val="bg2">
                    <a:lumMod val="25000"/>
                  </a:schemeClr>
                </a:solidFill>
                <a:latin typeface="+mn-lt"/>
              </a:rPr>
              <a:t> (2/3)</a:t>
            </a:r>
            <a:endParaRPr lang="it-IT" sz="4000" b="1" dirty="0">
              <a:solidFill>
                <a:schemeClr val="bg2">
                  <a:lumMod val="25000"/>
                </a:schemeClr>
              </a:solidFill>
              <a:latin typeface="+mn-lt"/>
              <a:ea typeface="Calibri"/>
              <a:cs typeface="Calibri"/>
            </a:endParaRPr>
          </a:p>
        </p:txBody>
      </p:sp>
      <p:pic>
        <p:nvPicPr>
          <p:cNvPr id="11" name="Immagine 10" descr="Immagine che contiene testo, schermata&#10;&#10;Il contenuto generato dall&amp;#39;IA potrebbe non essere corretto.">
            <a:extLst>
              <a:ext uri="{FF2B5EF4-FFF2-40B4-BE49-F238E27FC236}">
                <a16:creationId xmlns:a16="http://schemas.microsoft.com/office/drawing/2014/main" id="{0173FB23-E9AA-158A-31EA-12D50C5BDD1E}"/>
              </a:ext>
            </a:extLst>
          </p:cNvPr>
          <p:cNvPicPr>
            <a:picLocks noChangeAspect="1"/>
          </p:cNvPicPr>
          <p:nvPr/>
        </p:nvPicPr>
        <p:blipFill>
          <a:blip r:embed="rId5"/>
          <a:stretch>
            <a:fillRect/>
          </a:stretch>
        </p:blipFill>
        <p:spPr>
          <a:xfrm>
            <a:off x="481853" y="856016"/>
            <a:ext cx="11239500" cy="4686527"/>
          </a:xfrm>
          <a:prstGeom prst="rect">
            <a:avLst/>
          </a:prstGeom>
        </p:spPr>
      </p:pic>
    </p:spTree>
    <p:extLst>
      <p:ext uri="{BB962C8B-B14F-4D97-AF65-F5344CB8AC3E}">
        <p14:creationId xmlns:p14="http://schemas.microsoft.com/office/powerpoint/2010/main" val="18542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08BB7-B69F-B709-D6A0-559E99F70C2A}"/>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48A0AFDD-432E-6C3C-B3E0-17B224EF9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F9AE1034-2C99-5726-6860-8FEED2AFD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05B54F83-AD05-F7AE-6702-D4E82EFD6B99}"/>
              </a:ext>
            </a:extLst>
          </p:cNvPr>
          <p:cNvSpPr/>
          <p:nvPr/>
        </p:nvSpPr>
        <p:spPr>
          <a:xfrm>
            <a:off x="247650" y="147638"/>
            <a:ext cx="5418138" cy="708025"/>
          </a:xfrm>
          <a:prstGeom prst="rect">
            <a:avLst/>
          </a:prstGeom>
        </p:spPr>
        <p:txBody>
          <a:bodyPr lIns="91440" tIns="45720" rIns="91440" bIns="45720" anchor="t">
            <a:spAutoFit/>
          </a:bodyPr>
          <a:lstStyle/>
          <a:p>
            <a:pPr eaLnBrk="1" fontAlgn="auto" hangingPunct="1">
              <a:spcBef>
                <a:spcPts val="0"/>
              </a:spcBef>
              <a:spcAft>
                <a:spcPts val="0"/>
              </a:spcAft>
              <a:defRPr/>
            </a:pPr>
            <a:r>
              <a:rPr lang="it-IT" sz="4000" b="1" dirty="0">
                <a:solidFill>
                  <a:schemeClr val="bg2">
                    <a:lumMod val="25000"/>
                  </a:schemeClr>
                </a:solidFill>
                <a:latin typeface="+mn-lt"/>
              </a:rPr>
              <a:t>Keyword </a:t>
            </a:r>
            <a:r>
              <a:rPr lang="it-IT" sz="4000" b="1" dirty="0" err="1">
                <a:solidFill>
                  <a:schemeClr val="bg2">
                    <a:lumMod val="25000"/>
                  </a:schemeClr>
                </a:solidFill>
                <a:latin typeface="+mn-lt"/>
              </a:rPr>
              <a:t>search</a:t>
            </a:r>
            <a:r>
              <a:rPr lang="it-IT" sz="4000" b="1" dirty="0">
                <a:solidFill>
                  <a:schemeClr val="bg2">
                    <a:lumMod val="25000"/>
                  </a:schemeClr>
                </a:solidFill>
                <a:latin typeface="+mn-lt"/>
              </a:rPr>
              <a:t> (3/3)</a:t>
            </a:r>
            <a:endParaRPr lang="it-IT" sz="4000" b="1" dirty="0">
              <a:solidFill>
                <a:schemeClr val="bg2">
                  <a:lumMod val="25000"/>
                </a:schemeClr>
              </a:solidFill>
              <a:latin typeface="+mn-lt"/>
              <a:ea typeface="Calibri"/>
              <a:cs typeface="Calibri"/>
            </a:endParaRPr>
          </a:p>
        </p:txBody>
      </p:sp>
      <p:pic>
        <p:nvPicPr>
          <p:cNvPr id="3" name="Immagine 2" descr="Immagine che contiene testo, schermata, Carattere&#10;&#10;Il contenuto generato dall&amp;#39;IA potrebbe non essere corretto.">
            <a:extLst>
              <a:ext uri="{FF2B5EF4-FFF2-40B4-BE49-F238E27FC236}">
                <a16:creationId xmlns:a16="http://schemas.microsoft.com/office/drawing/2014/main" id="{0B3055C4-67A8-BF27-4F6B-B1CF34F60E77}"/>
              </a:ext>
            </a:extLst>
          </p:cNvPr>
          <p:cNvPicPr>
            <a:picLocks noChangeAspect="1"/>
          </p:cNvPicPr>
          <p:nvPr/>
        </p:nvPicPr>
        <p:blipFill>
          <a:blip r:embed="rId5"/>
          <a:stretch>
            <a:fillRect/>
          </a:stretch>
        </p:blipFill>
        <p:spPr>
          <a:xfrm>
            <a:off x="704491" y="860663"/>
            <a:ext cx="10783019" cy="5021657"/>
          </a:xfrm>
          <a:prstGeom prst="rect">
            <a:avLst/>
          </a:prstGeom>
        </p:spPr>
      </p:pic>
      <p:sp>
        <p:nvSpPr>
          <p:cNvPr id="4" name="CasellaDiTesto 3">
            <a:extLst>
              <a:ext uri="{FF2B5EF4-FFF2-40B4-BE49-F238E27FC236}">
                <a16:creationId xmlns:a16="http://schemas.microsoft.com/office/drawing/2014/main" id="{F07E4F52-CA11-C47C-FEC3-69D17336D4F7}"/>
              </a:ext>
            </a:extLst>
          </p:cNvPr>
          <p:cNvSpPr txBox="1"/>
          <p:nvPr/>
        </p:nvSpPr>
        <p:spPr>
          <a:xfrm>
            <a:off x="2101208" y="5954975"/>
            <a:ext cx="95586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rPr>
              <a:t>Language models address this limitation by understanding semantic meaning rather than relying solely on keyword overlap.</a:t>
            </a:r>
            <a:r>
              <a:rPr>
                <a:latin typeface="Calibri"/>
                <a:ea typeface="Calibri"/>
                <a:cs typeface="Calibri"/>
              </a:rPr>
              <a:t>​</a:t>
            </a:r>
            <a:endParaRPr lang="it-IT"/>
          </a:p>
          <a:p>
            <a:pPr algn="ctr"/>
            <a:endParaRPr lang="it-IT"/>
          </a:p>
        </p:txBody>
      </p:sp>
    </p:spTree>
    <p:extLst>
      <p:ext uri="{BB962C8B-B14F-4D97-AF65-F5344CB8AC3E}">
        <p14:creationId xmlns:p14="http://schemas.microsoft.com/office/powerpoint/2010/main" val="427972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8B9F6-DE7C-B4D5-064A-CAC50ECF565F}"/>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77E0269B-F292-4277-5727-1D0663799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4C701619-2C76-3ADC-2017-1F0517689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25BCA0B3-F948-8455-6718-D8CFB2B67CFA}"/>
              </a:ext>
            </a:extLst>
          </p:cNvPr>
          <p:cNvSpPr/>
          <p:nvPr/>
        </p:nvSpPr>
        <p:spPr>
          <a:xfrm>
            <a:off x="247650" y="147638"/>
            <a:ext cx="5418138" cy="1323439"/>
          </a:xfrm>
          <a:prstGeom prst="rect">
            <a:avLst/>
          </a:prstGeom>
        </p:spPr>
        <p:txBody>
          <a:bodyPr lIns="91440" tIns="45720" rIns="91440" bIns="45720" anchor="t">
            <a:spAutoFit/>
          </a:bodyPr>
          <a:lstStyle/>
          <a:p>
            <a:pPr>
              <a:defRPr/>
            </a:pPr>
            <a:r>
              <a:rPr lang="it-IT" sz="4000" b="1" dirty="0" err="1">
                <a:solidFill>
                  <a:schemeClr val="bg2">
                    <a:lumMod val="25000"/>
                  </a:schemeClr>
                </a:solidFill>
                <a:latin typeface="+mn-lt"/>
              </a:rPr>
              <a:t>What</a:t>
            </a:r>
            <a:r>
              <a:rPr lang="it-IT" sz="4000" b="1" dirty="0">
                <a:solidFill>
                  <a:schemeClr val="bg2">
                    <a:lumMod val="25000"/>
                  </a:schemeClr>
                </a:solidFill>
                <a:latin typeface="+mn-lt"/>
              </a:rPr>
              <a:t> Are </a:t>
            </a:r>
            <a:r>
              <a:rPr lang="it-IT" sz="4000" b="1" dirty="0" err="1">
                <a:solidFill>
                  <a:schemeClr val="bg2">
                    <a:lumMod val="25000"/>
                  </a:schemeClr>
                </a:solidFill>
                <a:latin typeface="+mn-lt"/>
              </a:rPr>
              <a:t>Embeddings</a:t>
            </a:r>
            <a:r>
              <a:rPr lang="it-IT" sz="4000" b="1" dirty="0">
                <a:solidFill>
                  <a:schemeClr val="bg2">
                    <a:lumMod val="25000"/>
                  </a:schemeClr>
                </a:solidFill>
                <a:latin typeface="+mn-lt"/>
              </a:rPr>
              <a:t>?</a:t>
            </a:r>
          </a:p>
          <a:p>
            <a:pPr>
              <a:spcBef>
                <a:spcPts val="0"/>
              </a:spcBef>
              <a:spcAft>
                <a:spcPts val="0"/>
              </a:spcAft>
              <a:defRPr/>
            </a:pPr>
            <a:endParaRPr lang="it-IT" sz="4000" b="1" dirty="0">
              <a:solidFill>
                <a:schemeClr val="bg2">
                  <a:lumMod val="25000"/>
                </a:schemeClr>
              </a:solidFill>
              <a:latin typeface="+mn-lt"/>
              <a:ea typeface="Calibri"/>
              <a:cs typeface="Calibri"/>
            </a:endParaRPr>
          </a:p>
        </p:txBody>
      </p:sp>
      <p:sp>
        <p:nvSpPr>
          <p:cNvPr id="2" name="CasellaDiTesto 1">
            <a:extLst>
              <a:ext uri="{FF2B5EF4-FFF2-40B4-BE49-F238E27FC236}">
                <a16:creationId xmlns:a16="http://schemas.microsoft.com/office/drawing/2014/main" id="{C339F02D-BDA7-8647-AA58-F2C9C8F04806}"/>
              </a:ext>
            </a:extLst>
          </p:cNvPr>
          <p:cNvSpPr txBox="1"/>
          <p:nvPr/>
        </p:nvSpPr>
        <p:spPr>
          <a:xfrm>
            <a:off x="244415" y="1213830"/>
            <a:ext cx="5017698"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bri"/>
                <a:ea typeface="Calibri"/>
                <a:cs typeface="Calibri"/>
              </a:rPr>
              <a:t>Definition</a:t>
            </a:r>
            <a:endParaRPr lang="it-IT"/>
          </a:p>
          <a:p>
            <a:pPr marL="228600" indent="-228600">
              <a:buFont typeface=""/>
              <a:buChar char="•"/>
            </a:pPr>
            <a:r>
              <a:rPr lang="en-US" sz="2000" dirty="0">
                <a:latin typeface="Calibri"/>
                <a:ea typeface="Calibri"/>
                <a:cs typeface="Calibri"/>
              </a:rPr>
              <a:t>Numerical representations of text</a:t>
            </a:r>
          </a:p>
          <a:p>
            <a:pPr marL="228600" indent="-228600">
              <a:buFont typeface=""/>
              <a:buChar char="•"/>
            </a:pPr>
            <a:r>
              <a:rPr lang="en-US" sz="2000" dirty="0">
                <a:latin typeface="Calibri"/>
                <a:ea typeface="Calibri"/>
                <a:cs typeface="Calibri"/>
              </a:rPr>
              <a:t>Map words/sentences → vectors of numbers</a:t>
            </a:r>
          </a:p>
          <a:p>
            <a:pPr marL="228600" indent="-228600">
              <a:buFont typeface=""/>
              <a:buChar char="•"/>
            </a:pPr>
            <a:r>
              <a:rPr lang="en-US" sz="2000" dirty="0">
                <a:latin typeface="Calibri"/>
                <a:ea typeface="Calibri"/>
                <a:cs typeface="Calibri"/>
              </a:rPr>
              <a:t>Core component of Large Language Models</a:t>
            </a:r>
          </a:p>
          <a:p>
            <a:r>
              <a:rPr lang="en-US" sz="2000" b="1" dirty="0">
                <a:latin typeface="Calibri"/>
                <a:ea typeface="Calibri"/>
                <a:cs typeface="Calibri"/>
              </a:rPr>
              <a:t>Key Idea</a:t>
            </a:r>
          </a:p>
          <a:p>
            <a:pPr marL="228600" indent="-228600">
              <a:buFont typeface=""/>
              <a:buChar char="•"/>
            </a:pPr>
            <a:r>
              <a:rPr lang="en-US" sz="2000" dirty="0">
                <a:latin typeface="Calibri"/>
                <a:ea typeface="Calibri"/>
                <a:cs typeface="Calibri"/>
              </a:rPr>
              <a:t>Similar meaning → similar vectors</a:t>
            </a:r>
          </a:p>
          <a:p>
            <a:pPr marL="228600" indent="-228600">
              <a:buFont typeface=""/>
              <a:buChar char="•"/>
            </a:pPr>
            <a:r>
              <a:rPr lang="en-US" sz="2000" dirty="0">
                <a:latin typeface="Calibri"/>
                <a:ea typeface="Calibri"/>
                <a:cs typeface="Calibri"/>
              </a:rPr>
              <a:t>Different meaning → distant vectors</a:t>
            </a:r>
          </a:p>
          <a:p>
            <a:r>
              <a:rPr lang="en-US" sz="2000" b="1" dirty="0">
                <a:latin typeface="Calibri"/>
                <a:ea typeface="Calibri"/>
                <a:cs typeface="Calibri"/>
              </a:rPr>
              <a:t>Example</a:t>
            </a:r>
          </a:p>
          <a:p>
            <a:pPr marL="228600" indent="-228600">
              <a:buFont typeface=""/>
              <a:buChar char="•"/>
            </a:pPr>
            <a:r>
              <a:rPr lang="en-US" sz="2000" dirty="0">
                <a:latin typeface="Calibri"/>
                <a:ea typeface="Calibri"/>
                <a:cs typeface="Calibri"/>
              </a:rPr>
              <a:t>“Apple” placed near fruits</a:t>
            </a:r>
          </a:p>
          <a:p>
            <a:pPr marL="228600" indent="-228600">
              <a:buFont typeface=""/>
              <a:buChar char="•"/>
            </a:pPr>
            <a:r>
              <a:rPr lang="en-US" sz="2000" dirty="0">
                <a:latin typeface="Calibri"/>
                <a:ea typeface="Calibri"/>
                <a:cs typeface="Calibri"/>
              </a:rPr>
              <a:t>Words mapped to coordinates (vector space)</a:t>
            </a:r>
          </a:p>
          <a:p>
            <a:pPr marL="228600" indent="-228600">
              <a:buFont typeface=""/>
              <a:buChar char="•"/>
            </a:pPr>
            <a:r>
              <a:rPr lang="en-US" sz="2000" dirty="0">
                <a:latin typeface="Calibri"/>
                <a:ea typeface="Calibri"/>
                <a:cs typeface="Calibri"/>
              </a:rPr>
              <a:t>In practice: hundreds or thousands of dimensions</a:t>
            </a:r>
          </a:p>
          <a:p>
            <a:pPr algn="ctr"/>
            <a:endParaRPr lang="it-IT" sz="2000" dirty="0">
              <a:ea typeface="Calibri"/>
              <a:cs typeface="Calibri"/>
            </a:endParaRPr>
          </a:p>
        </p:txBody>
      </p:sp>
      <p:pic>
        <p:nvPicPr>
          <p:cNvPr id="5" name="Immagine 4" descr="Immagine che contiene testo, schermata, diagramma, linea&#10;&#10;Il contenuto generato dall&amp;#39;IA potrebbe non essere corretto.">
            <a:extLst>
              <a:ext uri="{FF2B5EF4-FFF2-40B4-BE49-F238E27FC236}">
                <a16:creationId xmlns:a16="http://schemas.microsoft.com/office/drawing/2014/main" id="{600520BD-F827-AA88-E9FD-D080778A5443}"/>
              </a:ext>
            </a:extLst>
          </p:cNvPr>
          <p:cNvPicPr>
            <a:picLocks noChangeAspect="1"/>
          </p:cNvPicPr>
          <p:nvPr/>
        </p:nvPicPr>
        <p:blipFill>
          <a:blip r:embed="rId5"/>
          <a:stretch>
            <a:fillRect/>
          </a:stretch>
        </p:blipFill>
        <p:spPr>
          <a:xfrm>
            <a:off x="5927447" y="853888"/>
            <a:ext cx="5410200" cy="4108077"/>
          </a:xfrm>
          <a:prstGeom prst="rect">
            <a:avLst/>
          </a:prstGeom>
        </p:spPr>
      </p:pic>
      <p:pic>
        <p:nvPicPr>
          <p:cNvPr id="7" name="Immagine 6" descr="Immagine che contiene testo, schermata, numero&#10;&#10;Il contenuto generato dall&amp;#39;IA potrebbe non essere corretto.">
            <a:extLst>
              <a:ext uri="{FF2B5EF4-FFF2-40B4-BE49-F238E27FC236}">
                <a16:creationId xmlns:a16="http://schemas.microsoft.com/office/drawing/2014/main" id="{D17E879C-B151-91C8-A0B0-89FB82B24ADA}"/>
              </a:ext>
            </a:extLst>
          </p:cNvPr>
          <p:cNvPicPr>
            <a:picLocks noChangeAspect="1"/>
          </p:cNvPicPr>
          <p:nvPr/>
        </p:nvPicPr>
        <p:blipFill>
          <a:blip r:embed="rId6"/>
          <a:stretch>
            <a:fillRect/>
          </a:stretch>
        </p:blipFill>
        <p:spPr>
          <a:xfrm>
            <a:off x="6910107" y="4975973"/>
            <a:ext cx="3459256" cy="1825438"/>
          </a:xfrm>
          <a:prstGeom prst="rect">
            <a:avLst/>
          </a:prstGeom>
        </p:spPr>
      </p:pic>
    </p:spTree>
    <p:extLst>
      <p:ext uri="{BB962C8B-B14F-4D97-AF65-F5344CB8AC3E}">
        <p14:creationId xmlns:p14="http://schemas.microsoft.com/office/powerpoint/2010/main" val="4294069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21EBC-8915-3EF5-2F9C-BE03E28EC29C}"/>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F1867C65-4B42-B2CC-DABB-C4C074B8F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558C0794-B977-B793-99D7-16EF48B52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48541C33-432F-9D4D-6736-84E2E6187242}"/>
              </a:ext>
            </a:extLst>
          </p:cNvPr>
          <p:cNvSpPr/>
          <p:nvPr/>
        </p:nvSpPr>
        <p:spPr>
          <a:xfrm>
            <a:off x="247650" y="147638"/>
            <a:ext cx="8712667" cy="1323439"/>
          </a:xfrm>
          <a:prstGeom prst="rect">
            <a:avLst/>
          </a:prstGeom>
        </p:spPr>
        <p:txBody>
          <a:bodyPr wrap="square" lIns="91440" tIns="45720" rIns="91440" bIns="45720" anchor="t">
            <a:spAutoFit/>
          </a:bodyPr>
          <a:lstStyle/>
          <a:p>
            <a:pPr>
              <a:defRPr/>
            </a:pPr>
            <a:r>
              <a:rPr lang="it-IT" sz="4000" b="1" dirty="0">
                <a:solidFill>
                  <a:schemeClr val="bg2">
                    <a:lumMod val="25000"/>
                  </a:schemeClr>
                </a:solidFill>
                <a:latin typeface="+mn-lt"/>
              </a:rPr>
              <a:t>How </a:t>
            </a:r>
            <a:r>
              <a:rPr lang="it-IT" sz="4000" b="1" dirty="0" err="1">
                <a:solidFill>
                  <a:schemeClr val="bg2">
                    <a:lumMod val="25000"/>
                  </a:schemeClr>
                </a:solidFill>
                <a:latin typeface="+mn-lt"/>
              </a:rPr>
              <a:t>Embeddings</a:t>
            </a:r>
            <a:r>
              <a:rPr lang="it-IT" sz="4000" b="1" dirty="0">
                <a:solidFill>
                  <a:schemeClr val="bg2">
                    <a:lumMod val="25000"/>
                  </a:schemeClr>
                </a:solidFill>
                <a:latin typeface="+mn-lt"/>
              </a:rPr>
              <a:t> Work in Practice</a:t>
            </a:r>
          </a:p>
          <a:p>
            <a:pPr>
              <a:spcBef>
                <a:spcPts val="0"/>
              </a:spcBef>
              <a:spcAft>
                <a:spcPts val="0"/>
              </a:spcAft>
              <a:defRPr/>
            </a:pPr>
            <a:endParaRPr lang="it-IT" sz="4000" b="1" dirty="0">
              <a:solidFill>
                <a:schemeClr val="bg2">
                  <a:lumMod val="25000"/>
                </a:schemeClr>
              </a:solidFill>
              <a:latin typeface="+mn-lt"/>
              <a:ea typeface="Calibri"/>
              <a:cs typeface="Calibri"/>
            </a:endParaRPr>
          </a:p>
        </p:txBody>
      </p:sp>
      <p:sp>
        <p:nvSpPr>
          <p:cNvPr id="3" name="CasellaDiTesto 2">
            <a:extLst>
              <a:ext uri="{FF2B5EF4-FFF2-40B4-BE49-F238E27FC236}">
                <a16:creationId xmlns:a16="http://schemas.microsoft.com/office/drawing/2014/main" id="{EF202FF6-DA87-649F-2766-25416FCAA66E}"/>
              </a:ext>
            </a:extLst>
          </p:cNvPr>
          <p:cNvSpPr txBox="1"/>
          <p:nvPr/>
        </p:nvSpPr>
        <p:spPr>
          <a:xfrm>
            <a:off x="244074" y="1253525"/>
            <a:ext cx="4784912"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bri"/>
                <a:ea typeface="Calibri"/>
                <a:cs typeface="Calibri"/>
              </a:rPr>
              <a:t>Step 1: Generate Embeddings</a:t>
            </a:r>
            <a:endParaRPr lang="it-IT"/>
          </a:p>
          <a:p>
            <a:pPr marL="228600" indent="-228600">
              <a:buFont typeface=""/>
              <a:buChar char="•"/>
            </a:pPr>
            <a:r>
              <a:rPr lang="en-US" sz="2000" dirty="0">
                <a:latin typeface="Calibri"/>
                <a:ea typeface="Calibri"/>
                <a:cs typeface="Calibri"/>
              </a:rPr>
              <a:t>Input: text column</a:t>
            </a:r>
          </a:p>
          <a:p>
            <a:pPr marL="228600" indent="-228600">
              <a:buFont typeface=""/>
              <a:buChar char="•"/>
            </a:pPr>
            <a:r>
              <a:rPr lang="en-US" sz="2000" dirty="0">
                <a:latin typeface="Calibri"/>
                <a:ea typeface="Calibri"/>
                <a:cs typeface="Calibri"/>
              </a:rPr>
              <a:t>Output: high-dimensional vector</a:t>
            </a:r>
          </a:p>
          <a:p>
            <a:r>
              <a:rPr lang="en-US" sz="2000" b="1" dirty="0">
                <a:latin typeface="Calibri"/>
                <a:ea typeface="Calibri"/>
                <a:cs typeface="Calibri"/>
              </a:rPr>
              <a:t>Works for:</a:t>
            </a:r>
          </a:p>
          <a:p>
            <a:pPr marL="228600" indent="-228600">
              <a:buFont typeface=""/>
              <a:buChar char="•"/>
            </a:pPr>
            <a:r>
              <a:rPr lang="en-US" sz="2000" dirty="0">
                <a:latin typeface="Calibri"/>
                <a:ea typeface="Calibri"/>
                <a:cs typeface="Calibri"/>
              </a:rPr>
              <a:t>Single words</a:t>
            </a:r>
          </a:p>
          <a:p>
            <a:pPr marL="228600" indent="-228600">
              <a:buFont typeface=""/>
              <a:buChar char="•"/>
            </a:pPr>
            <a:r>
              <a:rPr lang="en-US" sz="2000" dirty="0">
                <a:latin typeface="Calibri"/>
                <a:ea typeface="Calibri"/>
                <a:cs typeface="Calibri"/>
              </a:rPr>
              <a:t>Sentences</a:t>
            </a:r>
          </a:p>
          <a:p>
            <a:pPr marL="228600" indent="-228600">
              <a:buFont typeface=""/>
              <a:buChar char="•"/>
            </a:pPr>
            <a:r>
              <a:rPr lang="en-US" sz="2000" dirty="0">
                <a:latin typeface="Calibri"/>
                <a:ea typeface="Calibri"/>
                <a:cs typeface="Calibri"/>
              </a:rPr>
              <a:t>Long documents</a:t>
            </a:r>
          </a:p>
          <a:p>
            <a:r>
              <a:rPr lang="en-US" sz="2000" b="1" dirty="0">
                <a:latin typeface="Calibri"/>
                <a:ea typeface="Calibri"/>
                <a:cs typeface="Calibri"/>
              </a:rPr>
              <a:t>Important Property</a:t>
            </a:r>
          </a:p>
          <a:p>
            <a:pPr marL="228600" indent="-228600">
              <a:buFont typeface=""/>
              <a:buChar char="•"/>
            </a:pPr>
            <a:r>
              <a:rPr lang="en-US" sz="2000" dirty="0">
                <a:latin typeface="Calibri"/>
                <a:ea typeface="Calibri"/>
                <a:cs typeface="Calibri"/>
              </a:rPr>
              <a:t>“Hello, how are you?”</a:t>
            </a:r>
          </a:p>
          <a:p>
            <a:pPr marL="228600" indent="-228600">
              <a:buFont typeface=""/>
              <a:buChar char="•"/>
            </a:pPr>
            <a:r>
              <a:rPr lang="en-US" sz="2000" dirty="0">
                <a:latin typeface="Calibri"/>
                <a:ea typeface="Calibri"/>
                <a:cs typeface="Calibri"/>
              </a:rPr>
              <a:t>“Hi, how’s it going?”</a:t>
            </a:r>
            <a:br>
              <a:rPr lang="en-US" sz="2000" dirty="0"/>
            </a:br>
            <a:r>
              <a:rPr lang="en-US" sz="2000" dirty="0">
                <a:latin typeface="Calibri"/>
                <a:ea typeface="Calibri"/>
                <a:cs typeface="Calibri"/>
              </a:rPr>
              <a:t>→ Different words, similar vectors</a:t>
            </a:r>
          </a:p>
          <a:p>
            <a:r>
              <a:rPr lang="en-US" sz="2000" b="1" dirty="0">
                <a:latin typeface="Calibri"/>
                <a:ea typeface="Calibri"/>
                <a:cs typeface="Calibri"/>
              </a:rPr>
              <a:t>Dimension Example</a:t>
            </a:r>
          </a:p>
          <a:p>
            <a:pPr marL="228600" indent="-228600">
              <a:buFont typeface=""/>
              <a:buChar char="•"/>
            </a:pPr>
            <a:r>
              <a:rPr lang="en-US" sz="2000" dirty="0">
                <a:latin typeface="Calibri"/>
                <a:ea typeface="Calibri"/>
                <a:cs typeface="Calibri"/>
              </a:rPr>
              <a:t>Sentence embedding length: 4096 numbers</a:t>
            </a:r>
          </a:p>
          <a:p>
            <a:pPr algn="ctr"/>
            <a:endParaRPr lang="it-IT" sz="2000" dirty="0">
              <a:ea typeface="Calibri"/>
              <a:cs typeface="Calibri"/>
            </a:endParaRPr>
          </a:p>
        </p:txBody>
      </p:sp>
      <p:pic>
        <p:nvPicPr>
          <p:cNvPr id="5" name="Immagine 4" descr="Immagine che contiene testo, schermata, numero&#10;&#10;Il contenuto generato dall&amp;#39;IA potrebbe non essere corretto.">
            <a:extLst>
              <a:ext uri="{FF2B5EF4-FFF2-40B4-BE49-F238E27FC236}">
                <a16:creationId xmlns:a16="http://schemas.microsoft.com/office/drawing/2014/main" id="{A3322C4C-BDC2-0CBE-F027-109C6FA46AA1}"/>
              </a:ext>
            </a:extLst>
          </p:cNvPr>
          <p:cNvPicPr>
            <a:picLocks noChangeAspect="1"/>
          </p:cNvPicPr>
          <p:nvPr/>
        </p:nvPicPr>
        <p:blipFill>
          <a:blip r:embed="rId5"/>
          <a:stretch>
            <a:fillRect/>
          </a:stretch>
        </p:blipFill>
        <p:spPr>
          <a:xfrm>
            <a:off x="4741770" y="1254780"/>
            <a:ext cx="7448550" cy="4034678"/>
          </a:xfrm>
          <a:prstGeom prst="rect">
            <a:avLst/>
          </a:prstGeom>
        </p:spPr>
      </p:pic>
    </p:spTree>
    <p:extLst>
      <p:ext uri="{BB962C8B-B14F-4D97-AF65-F5344CB8AC3E}">
        <p14:creationId xmlns:p14="http://schemas.microsoft.com/office/powerpoint/2010/main" val="2178517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99F1-EF42-6754-463D-055199D2CDD5}"/>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8BF53B91-90D6-F1A4-5193-3B42CE9FD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74CE61CD-CE7C-0DA0-E5F5-B2CDB1E0A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EE15D96F-78EB-7122-609B-9D5EC5E90318}"/>
              </a:ext>
            </a:extLst>
          </p:cNvPr>
          <p:cNvSpPr/>
          <p:nvPr/>
        </p:nvSpPr>
        <p:spPr>
          <a:xfrm>
            <a:off x="247650" y="147638"/>
            <a:ext cx="9071255" cy="1323439"/>
          </a:xfrm>
          <a:prstGeom prst="rect">
            <a:avLst/>
          </a:prstGeom>
        </p:spPr>
        <p:txBody>
          <a:bodyPr wrap="square" lIns="91440" tIns="45720" rIns="91440" bIns="45720" anchor="t">
            <a:spAutoFit/>
          </a:bodyPr>
          <a:lstStyle/>
          <a:p>
            <a:pPr>
              <a:defRPr/>
            </a:pPr>
            <a:r>
              <a:rPr lang="it-IT" sz="4000" b="1" dirty="0">
                <a:solidFill>
                  <a:srgbClr val="3B3838"/>
                </a:solidFill>
                <a:latin typeface="+mn-lt"/>
              </a:rPr>
              <a:t>From </a:t>
            </a:r>
            <a:r>
              <a:rPr lang="it-IT" sz="4000" b="1" dirty="0" err="1">
                <a:solidFill>
                  <a:srgbClr val="3B3838"/>
                </a:solidFill>
                <a:latin typeface="+mn-lt"/>
              </a:rPr>
              <a:t>Embeddings</a:t>
            </a:r>
            <a:r>
              <a:rPr lang="it-IT" sz="4000" b="1" dirty="0">
                <a:solidFill>
                  <a:srgbClr val="3B3838"/>
                </a:solidFill>
                <a:latin typeface="+mn-lt"/>
              </a:rPr>
              <a:t> to Dense </a:t>
            </a:r>
            <a:r>
              <a:rPr lang="it-IT" sz="4000" b="1" dirty="0" err="1">
                <a:solidFill>
                  <a:srgbClr val="3B3838"/>
                </a:solidFill>
                <a:latin typeface="+mn-lt"/>
              </a:rPr>
              <a:t>Retrieval</a:t>
            </a:r>
            <a:endParaRPr lang="it-IT" sz="4000" b="1" dirty="0" err="1">
              <a:solidFill>
                <a:srgbClr val="3B3838"/>
              </a:solidFill>
              <a:latin typeface="+mn-lt"/>
              <a:ea typeface="Calibri"/>
              <a:cs typeface="Calibri"/>
            </a:endParaRPr>
          </a:p>
          <a:p>
            <a:pPr>
              <a:spcBef>
                <a:spcPts val="0"/>
              </a:spcBef>
              <a:spcAft>
                <a:spcPts val="0"/>
              </a:spcAft>
              <a:defRPr/>
            </a:pPr>
            <a:endParaRPr lang="it-IT" sz="4000" b="1" dirty="0">
              <a:solidFill>
                <a:schemeClr val="bg2">
                  <a:lumMod val="25000"/>
                </a:schemeClr>
              </a:solidFill>
              <a:latin typeface="+mn-lt"/>
              <a:ea typeface="Calibri"/>
              <a:cs typeface="Calibri"/>
            </a:endParaRPr>
          </a:p>
        </p:txBody>
      </p:sp>
      <p:sp>
        <p:nvSpPr>
          <p:cNvPr id="3" name="CasellaDiTesto 2">
            <a:extLst>
              <a:ext uri="{FF2B5EF4-FFF2-40B4-BE49-F238E27FC236}">
                <a16:creationId xmlns:a16="http://schemas.microsoft.com/office/drawing/2014/main" id="{594171B0-84B6-7ABA-41F8-B2B7FDB8DDED}"/>
              </a:ext>
            </a:extLst>
          </p:cNvPr>
          <p:cNvSpPr txBox="1"/>
          <p:nvPr/>
        </p:nvSpPr>
        <p:spPr>
          <a:xfrm>
            <a:off x="526112" y="880406"/>
            <a:ext cx="6235941" cy="5560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ea typeface="Calibri"/>
                <a:cs typeface="Calibri"/>
              </a:rPr>
              <a:t>Visualization Insight</a:t>
            </a:r>
            <a:endParaRPr lang="it-IT"/>
          </a:p>
          <a:p>
            <a:pPr marL="228600" indent="-228600">
              <a:buFont typeface=""/>
              <a:buChar char="•"/>
            </a:pPr>
            <a:r>
              <a:rPr lang="en-US" dirty="0">
                <a:latin typeface="Calibri"/>
                <a:ea typeface="Calibri"/>
                <a:cs typeface="Calibri"/>
              </a:rPr>
              <a:t>Similar sentences cluster together</a:t>
            </a:r>
          </a:p>
          <a:p>
            <a:pPr marL="228600" indent="-228600">
              <a:buFont typeface=""/>
              <a:buChar char="•"/>
            </a:pPr>
            <a:r>
              <a:rPr lang="en-US" dirty="0">
                <a:latin typeface="Calibri"/>
                <a:ea typeface="Calibri"/>
                <a:cs typeface="Calibri"/>
              </a:rPr>
              <a:t>Question-answer pairs are very close</a:t>
            </a:r>
          </a:p>
          <a:p>
            <a:r>
              <a:rPr lang="en-US" dirty="0">
                <a:latin typeface="Calibri"/>
                <a:ea typeface="Calibri"/>
                <a:cs typeface="Calibri"/>
              </a:rPr>
              <a:t>Examples:</a:t>
            </a:r>
          </a:p>
          <a:p>
            <a:pPr marL="228600" indent="-228600">
              <a:buFont typeface=""/>
              <a:buChar char="•"/>
            </a:pPr>
            <a:r>
              <a:rPr lang="en-US" dirty="0">
                <a:latin typeface="Calibri"/>
                <a:ea typeface="Calibri"/>
                <a:cs typeface="Calibri"/>
              </a:rPr>
              <a:t>“What color is the sky?” ↔ “The sky is blue”</a:t>
            </a:r>
          </a:p>
          <a:p>
            <a:pPr marL="228600" indent="-228600">
              <a:buFont typeface=""/>
              <a:buChar char="•"/>
            </a:pPr>
            <a:r>
              <a:rPr lang="en-US" dirty="0">
                <a:latin typeface="Calibri"/>
                <a:ea typeface="Calibri"/>
                <a:cs typeface="Calibri"/>
              </a:rPr>
              <a:t>“What is an apple?” ↔ “An apple is a fruit”</a:t>
            </a:r>
          </a:p>
          <a:p>
            <a:r>
              <a:rPr lang="en-US" b="1" dirty="0">
                <a:latin typeface="Calibri"/>
                <a:ea typeface="Calibri"/>
                <a:cs typeface="Calibri"/>
              </a:rPr>
              <a:t>Scaling to Large Datasets</a:t>
            </a:r>
          </a:p>
          <a:p>
            <a:pPr marL="228600" indent="-228600">
              <a:buFont typeface=""/>
              <a:buChar char="•"/>
            </a:pPr>
            <a:r>
              <a:rPr lang="en-US" dirty="0">
                <a:latin typeface="Calibri"/>
                <a:ea typeface="Calibri"/>
                <a:cs typeface="Calibri"/>
              </a:rPr>
              <a:t>2,000 Wikipedia articles</a:t>
            </a:r>
          </a:p>
          <a:p>
            <a:pPr marL="228600" indent="-228600">
              <a:buFont typeface=""/>
              <a:buChar char="•"/>
            </a:pPr>
            <a:r>
              <a:rPr lang="en-US" dirty="0">
                <a:latin typeface="Calibri"/>
                <a:ea typeface="Calibri"/>
                <a:cs typeface="Calibri"/>
              </a:rPr>
              <a:t>Similar topics cluster:</a:t>
            </a:r>
          </a:p>
          <a:p>
            <a:pPr marL="228600" lvl="1" indent="-228600">
              <a:buFont typeface=""/>
              <a:buChar char="•"/>
            </a:pPr>
            <a:r>
              <a:rPr lang="en-US" dirty="0">
                <a:latin typeface="Calibri"/>
                <a:ea typeface="Calibri"/>
                <a:cs typeface="Calibri"/>
              </a:rPr>
              <a:t>Languages</a:t>
            </a:r>
          </a:p>
          <a:p>
            <a:pPr marL="228600" lvl="1" indent="-228600">
              <a:buFont typeface=""/>
              <a:buChar char="•"/>
            </a:pPr>
            <a:r>
              <a:rPr lang="en-US" dirty="0">
                <a:latin typeface="Calibri"/>
                <a:ea typeface="Calibri"/>
                <a:cs typeface="Calibri"/>
              </a:rPr>
              <a:t>Countries</a:t>
            </a:r>
          </a:p>
          <a:p>
            <a:pPr marL="228600" lvl="1" indent="-228600">
              <a:buFont typeface=""/>
              <a:buChar char="•"/>
            </a:pPr>
            <a:r>
              <a:rPr lang="en-US" dirty="0">
                <a:latin typeface="Calibri"/>
                <a:ea typeface="Calibri"/>
                <a:cs typeface="Calibri"/>
              </a:rPr>
              <a:t>Kings &amp; queens</a:t>
            </a:r>
          </a:p>
          <a:p>
            <a:pPr marL="228600" lvl="1" indent="-228600">
              <a:buFont typeface=""/>
              <a:buChar char="•"/>
            </a:pPr>
            <a:r>
              <a:rPr lang="en-US" dirty="0">
                <a:latin typeface="Calibri"/>
                <a:ea typeface="Calibri"/>
                <a:cs typeface="Calibri"/>
              </a:rPr>
              <a:t>Soccer players</a:t>
            </a:r>
          </a:p>
          <a:p>
            <a:pPr marL="228600" lvl="1" indent="-228600">
              <a:buFont typeface=""/>
              <a:buChar char="•"/>
            </a:pPr>
            <a:r>
              <a:rPr lang="en-US" dirty="0">
                <a:latin typeface="Calibri"/>
                <a:ea typeface="Calibri"/>
                <a:cs typeface="Calibri"/>
              </a:rPr>
              <a:t>Artists</a:t>
            </a:r>
          </a:p>
          <a:p>
            <a:r>
              <a:rPr lang="en-US" b="1" dirty="0">
                <a:latin typeface="Calibri"/>
                <a:ea typeface="Calibri"/>
                <a:cs typeface="Calibri"/>
              </a:rPr>
              <a:t>Key Concept</a:t>
            </a:r>
          </a:p>
          <a:p>
            <a:pPr marL="228600" indent="-228600">
              <a:buFont typeface=""/>
              <a:buChar char="•"/>
            </a:pPr>
            <a:r>
              <a:rPr lang="en-US" dirty="0">
                <a:latin typeface="Calibri"/>
                <a:ea typeface="Calibri"/>
                <a:cs typeface="Calibri"/>
              </a:rPr>
              <a:t>Dense Retrieval = Find the closest vector to a query</a:t>
            </a:r>
          </a:p>
          <a:p>
            <a:r>
              <a:rPr lang="en-US" b="1" dirty="0">
                <a:latin typeface="Calibri"/>
                <a:ea typeface="Calibri"/>
                <a:cs typeface="Calibri"/>
              </a:rPr>
              <a:t>Next Step</a:t>
            </a:r>
          </a:p>
          <a:p>
            <a:pPr marL="228600" indent="-228600">
              <a:buFont typeface=""/>
              <a:buChar char="•"/>
            </a:pPr>
            <a:r>
              <a:rPr lang="en-US" dirty="0">
                <a:latin typeface="Calibri"/>
                <a:ea typeface="Calibri"/>
                <a:cs typeface="Calibri"/>
              </a:rPr>
              <a:t>Use embeddings to search large databases semantically</a:t>
            </a:r>
          </a:p>
          <a:p>
            <a:pPr algn="ctr"/>
            <a:endParaRPr lang="it-IT"/>
          </a:p>
        </p:txBody>
      </p:sp>
      <p:sp>
        <p:nvSpPr>
          <p:cNvPr id="4" name="CasellaDiTesto 3">
            <a:extLst>
              <a:ext uri="{FF2B5EF4-FFF2-40B4-BE49-F238E27FC236}">
                <a16:creationId xmlns:a16="http://schemas.microsoft.com/office/drawing/2014/main" id="{F7552F99-0C1C-93A0-BFC3-EA06A4194BED}"/>
              </a:ext>
            </a:extLst>
          </p:cNvPr>
          <p:cNvSpPr txBox="1"/>
          <p:nvPr/>
        </p:nvSpPr>
        <p:spPr>
          <a:xfrm>
            <a:off x="7003676" y="1142999"/>
            <a:ext cx="518832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Large Language Models with Semantic Search - DeepLearning.AI</a:t>
            </a:r>
            <a:endParaRPr lang="en-US"/>
          </a:p>
          <a:p>
            <a:pPr algn="ctr"/>
            <a:endParaRPr lang="it-IT"/>
          </a:p>
        </p:txBody>
      </p:sp>
      <p:pic>
        <p:nvPicPr>
          <p:cNvPr id="5" name="Immagine 4" descr="Immagine che contiene testo, schermata, linea, Diagramma&#10;&#10;Il contenuto generato dall&amp;#39;IA potrebbe non essere corretto.">
            <a:extLst>
              <a:ext uri="{FF2B5EF4-FFF2-40B4-BE49-F238E27FC236}">
                <a16:creationId xmlns:a16="http://schemas.microsoft.com/office/drawing/2014/main" id="{701B36AF-61BB-1BC9-B770-1F99A2114D94}"/>
              </a:ext>
            </a:extLst>
          </p:cNvPr>
          <p:cNvPicPr>
            <a:picLocks noChangeAspect="1"/>
          </p:cNvPicPr>
          <p:nvPr/>
        </p:nvPicPr>
        <p:blipFill>
          <a:blip r:embed="rId6"/>
          <a:stretch>
            <a:fillRect/>
          </a:stretch>
        </p:blipFill>
        <p:spPr>
          <a:xfrm>
            <a:off x="6790484" y="2001930"/>
            <a:ext cx="5076825" cy="4389344"/>
          </a:xfrm>
          <a:prstGeom prst="rect">
            <a:avLst/>
          </a:prstGeom>
        </p:spPr>
      </p:pic>
    </p:spTree>
    <p:extLst>
      <p:ext uri="{BB962C8B-B14F-4D97-AF65-F5344CB8AC3E}">
        <p14:creationId xmlns:p14="http://schemas.microsoft.com/office/powerpoint/2010/main" val="303521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FED64-A396-9067-7946-A0240B707CB6}"/>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FE3D766F-2F5F-6F20-A34B-37895EAEA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39A0FB98-FC0A-C4D5-351B-29AC5E588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68DA9949-EEB9-7E36-572C-F7F015B24D9A}"/>
              </a:ext>
            </a:extLst>
          </p:cNvPr>
          <p:cNvSpPr/>
          <p:nvPr/>
        </p:nvSpPr>
        <p:spPr>
          <a:xfrm>
            <a:off x="247650" y="147638"/>
            <a:ext cx="11233990" cy="707886"/>
          </a:xfrm>
          <a:prstGeom prst="rect">
            <a:avLst/>
          </a:prstGeom>
        </p:spPr>
        <p:txBody>
          <a:bodyPr wrap="square" lIns="91440" tIns="45720" rIns="91440" bIns="45720" anchor="t">
            <a:spAutoFit/>
          </a:bodyPr>
          <a:lstStyle/>
          <a:p>
            <a:pPr>
              <a:defRPr/>
            </a:pPr>
            <a:r>
              <a:rPr lang="it-IT" sz="4000" b="1" dirty="0">
                <a:solidFill>
                  <a:schemeClr val="bg2">
                    <a:lumMod val="25000"/>
                  </a:schemeClr>
                </a:solidFill>
                <a:latin typeface="+mn-lt"/>
              </a:rPr>
              <a:t>From </a:t>
            </a:r>
            <a:r>
              <a:rPr lang="it-IT" sz="4000" b="1" dirty="0" err="1">
                <a:solidFill>
                  <a:schemeClr val="bg2">
                    <a:lumMod val="25000"/>
                  </a:schemeClr>
                </a:solidFill>
                <a:latin typeface="+mn-lt"/>
              </a:rPr>
              <a:t>Embeddings</a:t>
            </a:r>
            <a:r>
              <a:rPr lang="it-IT" sz="4000" b="1" dirty="0">
                <a:solidFill>
                  <a:schemeClr val="bg2">
                    <a:lumMod val="25000"/>
                  </a:schemeClr>
                </a:solidFill>
                <a:latin typeface="+mn-lt"/>
              </a:rPr>
              <a:t> to Dense </a:t>
            </a:r>
            <a:r>
              <a:rPr lang="it-IT" sz="4000" b="1" dirty="0" err="1">
                <a:solidFill>
                  <a:schemeClr val="bg2">
                    <a:lumMod val="25000"/>
                  </a:schemeClr>
                </a:solidFill>
                <a:latin typeface="+mn-lt"/>
              </a:rPr>
              <a:t>Retrieval</a:t>
            </a:r>
            <a:endParaRPr lang="it-IT" sz="4000" b="1" dirty="0" err="1">
              <a:solidFill>
                <a:schemeClr val="bg2">
                  <a:lumMod val="25000"/>
                </a:schemeClr>
              </a:solidFill>
              <a:latin typeface="+mn-lt"/>
              <a:ea typeface="Calibri"/>
              <a:cs typeface="Calibri"/>
            </a:endParaRPr>
          </a:p>
        </p:txBody>
      </p:sp>
      <p:sp>
        <p:nvSpPr>
          <p:cNvPr id="2" name="CasellaDiTesto 1">
            <a:extLst>
              <a:ext uri="{FF2B5EF4-FFF2-40B4-BE49-F238E27FC236}">
                <a16:creationId xmlns:a16="http://schemas.microsoft.com/office/drawing/2014/main" id="{A3AB7802-DD79-8398-B8D9-3E15B75F5100}"/>
              </a:ext>
            </a:extLst>
          </p:cNvPr>
          <p:cNvSpPr txBox="1"/>
          <p:nvPr/>
        </p:nvSpPr>
        <p:spPr>
          <a:xfrm>
            <a:off x="246530" y="1165412"/>
            <a:ext cx="5851585"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bri"/>
                <a:ea typeface="Calibri"/>
                <a:cs typeface="Calibri"/>
              </a:rPr>
              <a:t>Goal:</a:t>
            </a:r>
            <a:br>
              <a:rPr lang="en-US" sz="2000" dirty="0"/>
            </a:br>
            <a:r>
              <a:rPr lang="en-US" sz="2000" dirty="0">
                <a:latin typeface="Calibri"/>
                <a:ea typeface="Calibri"/>
                <a:cs typeface="Calibri"/>
              </a:rPr>
              <a:t>Use embeddings to perform semantic search (search by meaning).</a:t>
            </a:r>
            <a:endParaRPr lang="it-IT" sz="2000">
              <a:latin typeface="Calibri"/>
              <a:ea typeface="Calibri"/>
              <a:cs typeface="Calibri"/>
            </a:endParaRPr>
          </a:p>
          <a:p>
            <a:r>
              <a:rPr lang="en-US" sz="2000" b="1" dirty="0">
                <a:latin typeface="Calibri"/>
                <a:ea typeface="Calibri"/>
                <a:cs typeface="Calibri"/>
              </a:rPr>
              <a:t>Core Idea</a:t>
            </a:r>
          </a:p>
          <a:p>
            <a:pPr marL="228600" indent="-228600">
              <a:buFont typeface=""/>
              <a:buChar char="•"/>
            </a:pPr>
            <a:r>
              <a:rPr lang="en-US" sz="2000" dirty="0">
                <a:latin typeface="Calibri"/>
                <a:ea typeface="Calibri"/>
                <a:cs typeface="Calibri"/>
              </a:rPr>
              <a:t>Convert query → vector</a:t>
            </a:r>
          </a:p>
          <a:p>
            <a:pPr marL="228600" indent="-228600">
              <a:buFont typeface=""/>
              <a:buChar char="•"/>
            </a:pPr>
            <a:r>
              <a:rPr lang="en-US" sz="2000" dirty="0">
                <a:latin typeface="Calibri"/>
                <a:ea typeface="Calibri"/>
                <a:cs typeface="Calibri"/>
              </a:rPr>
              <a:t>Convert documents → vectors</a:t>
            </a:r>
          </a:p>
          <a:p>
            <a:pPr marL="228600" indent="-228600">
              <a:buFont typeface=""/>
              <a:buChar char="•"/>
            </a:pPr>
            <a:r>
              <a:rPr lang="en-US" sz="2000" dirty="0">
                <a:latin typeface="Calibri"/>
                <a:ea typeface="Calibri"/>
                <a:cs typeface="Calibri"/>
              </a:rPr>
              <a:t>Retrieve documents closest to the query in vector space</a:t>
            </a:r>
          </a:p>
          <a:p>
            <a:r>
              <a:rPr lang="en-US" sz="2000" b="1" dirty="0">
                <a:latin typeface="Calibri"/>
                <a:ea typeface="Calibri"/>
                <a:cs typeface="Calibri"/>
              </a:rPr>
              <a:t>Key Principle</a:t>
            </a:r>
          </a:p>
          <a:p>
            <a:pPr marL="228600" indent="-228600">
              <a:buFont typeface=""/>
              <a:buChar char="•"/>
            </a:pPr>
            <a:r>
              <a:rPr lang="en-US" sz="2000" dirty="0">
                <a:latin typeface="Calibri"/>
                <a:ea typeface="Calibri"/>
                <a:cs typeface="Calibri"/>
              </a:rPr>
              <a:t>Similar meaning → small distance</a:t>
            </a:r>
          </a:p>
          <a:p>
            <a:pPr marL="228600" indent="-228600">
              <a:buFont typeface=""/>
              <a:buChar char="•"/>
            </a:pPr>
            <a:r>
              <a:rPr lang="en-US" sz="2000" dirty="0">
                <a:latin typeface="Calibri"/>
                <a:ea typeface="Calibri"/>
                <a:cs typeface="Calibri"/>
              </a:rPr>
              <a:t>Different meaning → large distance</a:t>
            </a:r>
          </a:p>
          <a:p>
            <a:r>
              <a:rPr lang="en-US" sz="2000" b="1" dirty="0">
                <a:latin typeface="Calibri"/>
                <a:ea typeface="Calibri"/>
                <a:cs typeface="Calibri"/>
              </a:rPr>
              <a:t>Example</a:t>
            </a:r>
            <a:br>
              <a:rPr lang="en-US" sz="2000" dirty="0"/>
            </a:br>
            <a:r>
              <a:rPr lang="en-US" sz="2000" dirty="0">
                <a:latin typeface="Calibri"/>
                <a:ea typeface="Calibri"/>
                <a:cs typeface="Calibri"/>
              </a:rPr>
              <a:t>Query: </a:t>
            </a:r>
            <a:r>
              <a:rPr lang="en-US" sz="2000" i="1" dirty="0">
                <a:latin typeface="Calibri"/>
                <a:ea typeface="Calibri"/>
                <a:cs typeface="Calibri"/>
              </a:rPr>
              <a:t>“What is the capital of Canada?”</a:t>
            </a:r>
            <a:br>
              <a:rPr lang="en-US" sz="2000" dirty="0"/>
            </a:br>
            <a:r>
              <a:rPr lang="en-US" sz="2000" dirty="0">
                <a:latin typeface="Calibri"/>
                <a:ea typeface="Calibri"/>
                <a:cs typeface="Calibri"/>
              </a:rPr>
              <a:t>Closest vector → </a:t>
            </a:r>
            <a:r>
              <a:rPr lang="en-US" sz="2000" i="1" dirty="0">
                <a:latin typeface="Calibri"/>
                <a:ea typeface="Calibri"/>
                <a:cs typeface="Calibri"/>
              </a:rPr>
              <a:t>“The capital of Canada is Ottawa.”</a:t>
            </a:r>
          </a:p>
          <a:p>
            <a:r>
              <a:rPr lang="en-US" sz="2000" dirty="0">
                <a:latin typeface="Calibri"/>
                <a:ea typeface="Calibri"/>
                <a:cs typeface="Calibri"/>
              </a:rPr>
              <a:t>This process is called </a:t>
            </a:r>
            <a:r>
              <a:rPr lang="en-US" sz="2000" b="1" dirty="0">
                <a:latin typeface="Calibri"/>
                <a:ea typeface="Calibri"/>
                <a:cs typeface="Calibri"/>
              </a:rPr>
              <a:t>Dense Retrieval</a:t>
            </a:r>
            <a:r>
              <a:rPr lang="en-US" sz="2000" dirty="0">
                <a:latin typeface="Calibri"/>
                <a:ea typeface="Calibri"/>
                <a:cs typeface="Calibri"/>
              </a:rPr>
              <a:t>.</a:t>
            </a:r>
          </a:p>
          <a:p>
            <a:pPr algn="ctr"/>
            <a:endParaRPr lang="it-IT" sz="2000" dirty="0">
              <a:ea typeface="Calibri"/>
              <a:cs typeface="Calibri"/>
            </a:endParaRPr>
          </a:p>
        </p:txBody>
      </p:sp>
      <p:pic>
        <p:nvPicPr>
          <p:cNvPr id="5" name="Immagine 4" descr="Immagine che contiene testo, schermata, linea, Parallelo&#10;&#10;Il contenuto generato dall&amp;#39;IA potrebbe non essere corretto.">
            <a:extLst>
              <a:ext uri="{FF2B5EF4-FFF2-40B4-BE49-F238E27FC236}">
                <a16:creationId xmlns:a16="http://schemas.microsoft.com/office/drawing/2014/main" id="{EAE43BB6-47B0-70F1-CE6E-C5A8284F50A3}"/>
              </a:ext>
            </a:extLst>
          </p:cNvPr>
          <p:cNvPicPr>
            <a:picLocks noChangeAspect="1"/>
          </p:cNvPicPr>
          <p:nvPr/>
        </p:nvPicPr>
        <p:blipFill>
          <a:blip r:embed="rId5"/>
          <a:stretch>
            <a:fillRect/>
          </a:stretch>
        </p:blipFill>
        <p:spPr>
          <a:xfrm>
            <a:off x="6005242" y="1717550"/>
            <a:ext cx="6191250" cy="3457575"/>
          </a:xfrm>
          <a:prstGeom prst="rect">
            <a:avLst/>
          </a:prstGeom>
        </p:spPr>
      </p:pic>
    </p:spTree>
    <p:extLst>
      <p:ext uri="{BB962C8B-B14F-4D97-AF65-F5344CB8AC3E}">
        <p14:creationId xmlns:p14="http://schemas.microsoft.com/office/powerpoint/2010/main" val="32587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1A45-8638-83C7-4254-7D95C17397EF}"/>
            </a:ext>
          </a:extLst>
        </p:cNvPr>
        <p:cNvGrpSpPr/>
        <p:nvPr/>
      </p:nvGrpSpPr>
      <p:grpSpPr>
        <a:xfrm>
          <a:off x="0" y="0"/>
          <a:ext cx="0" cy="0"/>
          <a:chOff x="0" y="0"/>
          <a:chExt cx="0" cy="0"/>
        </a:xfrm>
      </p:grpSpPr>
      <p:pic>
        <p:nvPicPr>
          <p:cNvPr id="3073" name="Immagine 4">
            <a:extLst>
              <a:ext uri="{FF2B5EF4-FFF2-40B4-BE49-F238E27FC236}">
                <a16:creationId xmlns:a16="http://schemas.microsoft.com/office/drawing/2014/main" id="{98AD1500-F0F5-8FA7-ADF6-E09AD6F26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5956300"/>
            <a:ext cx="19621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Immagine 6">
            <a:extLst>
              <a:ext uri="{FF2B5EF4-FFF2-40B4-BE49-F238E27FC236}">
                <a16:creationId xmlns:a16="http://schemas.microsoft.com/office/drawing/2014/main" id="{19FAB83F-65F1-CBEE-7C9B-46E75C75E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ttangolo 7">
            <a:extLst>
              <a:ext uri="{FF2B5EF4-FFF2-40B4-BE49-F238E27FC236}">
                <a16:creationId xmlns:a16="http://schemas.microsoft.com/office/drawing/2014/main" id="{3B6DD4FB-74A4-26C3-0F1A-838D5B291107}"/>
              </a:ext>
            </a:extLst>
          </p:cNvPr>
          <p:cNvSpPr/>
          <p:nvPr/>
        </p:nvSpPr>
        <p:spPr>
          <a:xfrm>
            <a:off x="81042" y="118883"/>
            <a:ext cx="12040813" cy="646331"/>
          </a:xfrm>
          <a:prstGeom prst="rect">
            <a:avLst/>
          </a:prstGeom>
        </p:spPr>
        <p:txBody>
          <a:bodyPr wrap="square" lIns="91440" tIns="45720" rIns="91440" bIns="45720" anchor="t">
            <a:spAutoFit/>
          </a:bodyPr>
          <a:lstStyle/>
          <a:p>
            <a:pPr>
              <a:spcBef>
                <a:spcPts val="0"/>
              </a:spcBef>
              <a:spcAft>
                <a:spcPts val="0"/>
              </a:spcAft>
              <a:defRPr/>
            </a:pPr>
            <a:r>
              <a:rPr lang="it-IT" sz="3600" b="1" dirty="0" err="1">
                <a:solidFill>
                  <a:schemeClr val="bg2">
                    <a:lumMod val="25000"/>
                  </a:schemeClr>
                </a:solidFill>
                <a:latin typeface="+mn-lt"/>
              </a:rPr>
              <a:t>Why</a:t>
            </a:r>
            <a:r>
              <a:rPr lang="it-IT" sz="3600" b="1" dirty="0">
                <a:solidFill>
                  <a:schemeClr val="bg2">
                    <a:lumMod val="25000"/>
                  </a:schemeClr>
                </a:solidFill>
                <a:latin typeface="+mn-lt"/>
              </a:rPr>
              <a:t> Dense </a:t>
            </a:r>
            <a:r>
              <a:rPr lang="it-IT" sz="3600" b="1" dirty="0" err="1">
                <a:solidFill>
                  <a:schemeClr val="bg2">
                    <a:lumMod val="25000"/>
                  </a:schemeClr>
                </a:solidFill>
                <a:latin typeface="+mn-lt"/>
              </a:rPr>
              <a:t>Retrieval</a:t>
            </a:r>
            <a:r>
              <a:rPr lang="it-IT" sz="3600" b="1" dirty="0">
                <a:solidFill>
                  <a:schemeClr val="bg2">
                    <a:lumMod val="25000"/>
                  </a:schemeClr>
                </a:solidFill>
                <a:latin typeface="+mn-lt"/>
              </a:rPr>
              <a:t> Works Better Than Keyword </a:t>
            </a:r>
            <a:r>
              <a:rPr lang="it-IT" sz="3600" b="1" dirty="0" err="1">
                <a:solidFill>
                  <a:schemeClr val="bg2">
                    <a:lumMod val="25000"/>
                  </a:schemeClr>
                </a:solidFill>
                <a:latin typeface="+mn-lt"/>
              </a:rPr>
              <a:t>Search</a:t>
            </a:r>
            <a:endParaRPr lang="it-IT" sz="3600" b="1" dirty="0" err="1">
              <a:solidFill>
                <a:schemeClr val="bg2">
                  <a:lumMod val="25000"/>
                </a:schemeClr>
              </a:solidFill>
              <a:latin typeface="+mn-lt"/>
              <a:ea typeface="Calibri"/>
              <a:cs typeface="Calibri"/>
            </a:endParaRPr>
          </a:p>
        </p:txBody>
      </p:sp>
      <p:sp>
        <p:nvSpPr>
          <p:cNvPr id="3" name="CasellaDiTesto 2">
            <a:extLst>
              <a:ext uri="{FF2B5EF4-FFF2-40B4-BE49-F238E27FC236}">
                <a16:creationId xmlns:a16="http://schemas.microsoft.com/office/drawing/2014/main" id="{92069693-0E1A-5F11-CC57-FDE1E3F8C302}"/>
              </a:ext>
            </a:extLst>
          </p:cNvPr>
          <p:cNvSpPr txBox="1"/>
          <p:nvPr/>
        </p:nvSpPr>
        <p:spPr>
          <a:xfrm>
            <a:off x="863487" y="866024"/>
            <a:ext cx="60960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dirty="0">
              <a:ea typeface="Calibri"/>
              <a:cs typeface="Calibri"/>
            </a:endParaRPr>
          </a:p>
          <a:p>
            <a:r>
              <a:rPr lang="en-US" sz="2000" b="1" dirty="0">
                <a:latin typeface="Calibri"/>
                <a:ea typeface="Calibri"/>
                <a:cs typeface="Calibri"/>
              </a:rPr>
              <a:t>Keyword Search</a:t>
            </a:r>
          </a:p>
          <a:p>
            <a:pPr marL="228600" indent="-228600">
              <a:buFont typeface=""/>
              <a:buChar char="•"/>
            </a:pPr>
            <a:r>
              <a:rPr lang="en-US" sz="2000" dirty="0">
                <a:latin typeface="Calibri"/>
                <a:ea typeface="Calibri"/>
                <a:cs typeface="Calibri"/>
              </a:rPr>
              <a:t>Matches exact words</a:t>
            </a:r>
          </a:p>
          <a:p>
            <a:pPr marL="228600" indent="-228600">
              <a:buFont typeface=""/>
              <a:buChar char="•"/>
            </a:pPr>
            <a:r>
              <a:rPr lang="en-US" sz="2000" dirty="0">
                <a:latin typeface="Calibri"/>
                <a:ea typeface="Calibri"/>
                <a:cs typeface="Calibri"/>
              </a:rPr>
              <a:t>May return partially related results</a:t>
            </a:r>
          </a:p>
          <a:p>
            <a:pPr marL="228600" indent="-228600">
              <a:buFont typeface=""/>
              <a:buChar char="•"/>
            </a:pPr>
            <a:r>
              <a:rPr lang="en-US" sz="2000" dirty="0">
                <a:latin typeface="Calibri"/>
                <a:ea typeface="Calibri"/>
                <a:cs typeface="Calibri"/>
              </a:rPr>
              <a:t>Struggles with paraphrasing</a:t>
            </a:r>
          </a:p>
          <a:p>
            <a:r>
              <a:rPr lang="en-US" sz="2000" b="1" dirty="0">
                <a:latin typeface="Calibri"/>
                <a:ea typeface="Calibri"/>
                <a:cs typeface="Calibri"/>
              </a:rPr>
              <a:t>Dense Retrieval</a:t>
            </a:r>
          </a:p>
          <a:p>
            <a:pPr marL="228600" indent="-228600">
              <a:buFont typeface=""/>
              <a:buChar char="•"/>
            </a:pPr>
            <a:r>
              <a:rPr lang="en-US" sz="2000" dirty="0">
                <a:latin typeface="Calibri"/>
                <a:ea typeface="Calibri"/>
                <a:cs typeface="Calibri"/>
              </a:rPr>
              <a:t>Understands meaning</a:t>
            </a:r>
          </a:p>
          <a:p>
            <a:pPr marL="228600" indent="-228600">
              <a:buFont typeface=""/>
              <a:buChar char="•"/>
            </a:pPr>
            <a:r>
              <a:rPr lang="en-US" sz="2000" dirty="0">
                <a:latin typeface="Calibri"/>
                <a:ea typeface="Calibri"/>
                <a:cs typeface="Calibri"/>
              </a:rPr>
              <a:t>Handles paraphrases</a:t>
            </a:r>
          </a:p>
          <a:p>
            <a:pPr marL="228600" indent="-228600">
              <a:buFont typeface=""/>
              <a:buChar char="•"/>
            </a:pPr>
            <a:r>
              <a:rPr lang="en-US" sz="2000" dirty="0">
                <a:latin typeface="Calibri"/>
                <a:ea typeface="Calibri"/>
                <a:cs typeface="Calibri"/>
              </a:rPr>
              <a:t>Works across languages</a:t>
            </a:r>
          </a:p>
          <a:p>
            <a:pPr marL="228600" indent="-228600">
              <a:buFont typeface=""/>
              <a:buChar char="•"/>
            </a:pPr>
            <a:r>
              <a:rPr lang="en-US" sz="2000" dirty="0">
                <a:latin typeface="Calibri"/>
                <a:ea typeface="Calibri"/>
                <a:cs typeface="Calibri"/>
              </a:rPr>
              <a:t>Captures user intent</a:t>
            </a:r>
          </a:p>
          <a:p>
            <a:r>
              <a:rPr lang="en-US" sz="2000" b="1" dirty="0">
                <a:latin typeface="Calibri"/>
                <a:ea typeface="Calibri"/>
                <a:cs typeface="Calibri"/>
              </a:rPr>
              <a:t>Example</a:t>
            </a:r>
            <a:br>
              <a:rPr lang="en-US" sz="2000" dirty="0"/>
            </a:br>
            <a:r>
              <a:rPr lang="en-US" sz="2000" dirty="0">
                <a:latin typeface="Calibri"/>
                <a:ea typeface="Calibri"/>
                <a:cs typeface="Calibri"/>
              </a:rPr>
              <a:t>Query: </a:t>
            </a:r>
            <a:r>
              <a:rPr lang="en-US" sz="2000" i="1" dirty="0">
                <a:latin typeface="Calibri"/>
                <a:ea typeface="Calibri"/>
                <a:cs typeface="Calibri"/>
              </a:rPr>
              <a:t>“Tallest person in history”</a:t>
            </a:r>
            <a:br>
              <a:rPr lang="en-US" sz="2000" dirty="0"/>
            </a:br>
            <a:r>
              <a:rPr lang="en-US" sz="2000" dirty="0">
                <a:latin typeface="Calibri"/>
                <a:ea typeface="Calibri"/>
                <a:cs typeface="Calibri"/>
              </a:rPr>
              <a:t>→ Returns Robert Wadlow (correct result)</a:t>
            </a:r>
            <a:br>
              <a:rPr lang="en-US" sz="2000" dirty="0"/>
            </a:br>
            <a:r>
              <a:rPr lang="en-US" sz="2000" dirty="0">
                <a:latin typeface="Calibri"/>
                <a:ea typeface="Calibri"/>
                <a:cs typeface="Calibri"/>
              </a:rPr>
              <a:t>Even if the exact phrase isn’t used.</a:t>
            </a:r>
          </a:p>
          <a:p>
            <a:r>
              <a:rPr lang="en-US" sz="2000" b="1" dirty="0">
                <a:latin typeface="Calibri"/>
                <a:ea typeface="Calibri"/>
                <a:cs typeface="Calibri"/>
              </a:rPr>
              <a:t>Multilingual Advantage</a:t>
            </a:r>
          </a:p>
          <a:p>
            <a:pPr marL="228600" indent="-228600">
              <a:buFont typeface=""/>
              <a:buChar char="•"/>
            </a:pPr>
            <a:r>
              <a:rPr lang="en-US" sz="2000" dirty="0">
                <a:latin typeface="Calibri"/>
                <a:ea typeface="Calibri"/>
                <a:cs typeface="Calibri"/>
              </a:rPr>
              <a:t>Query in German or Arabic</a:t>
            </a:r>
          </a:p>
          <a:p>
            <a:pPr marL="228600" indent="-228600">
              <a:buFont typeface=""/>
              <a:buChar char="•"/>
            </a:pPr>
            <a:r>
              <a:rPr lang="en-US" sz="2000" dirty="0">
                <a:latin typeface="Calibri"/>
                <a:ea typeface="Calibri"/>
                <a:cs typeface="Calibri"/>
              </a:rPr>
              <a:t>Retrieve relevant English documents</a:t>
            </a:r>
          </a:p>
          <a:p>
            <a:pPr algn="ctr"/>
            <a:endParaRPr lang="it-IT" sz="2000" dirty="0">
              <a:ea typeface="Calibri"/>
              <a:cs typeface="Calibri"/>
            </a:endParaRPr>
          </a:p>
        </p:txBody>
      </p:sp>
      <p:pic>
        <p:nvPicPr>
          <p:cNvPr id="5" name="Immagine 4" descr="Immagine che contiene testo, vestiti, schermata, uomo&#10;&#10;Il contenuto generato dall&amp;#39;IA potrebbe non essere corretto.">
            <a:extLst>
              <a:ext uri="{FF2B5EF4-FFF2-40B4-BE49-F238E27FC236}">
                <a16:creationId xmlns:a16="http://schemas.microsoft.com/office/drawing/2014/main" id="{235ED799-647B-11EB-090C-1508EB4A0FB0}"/>
              </a:ext>
            </a:extLst>
          </p:cNvPr>
          <p:cNvPicPr>
            <a:picLocks noChangeAspect="1"/>
          </p:cNvPicPr>
          <p:nvPr/>
        </p:nvPicPr>
        <p:blipFill>
          <a:blip r:embed="rId5"/>
          <a:stretch>
            <a:fillRect/>
          </a:stretch>
        </p:blipFill>
        <p:spPr>
          <a:xfrm>
            <a:off x="6740370" y="983406"/>
            <a:ext cx="4369174" cy="5827620"/>
          </a:xfrm>
          <a:prstGeom prst="rect">
            <a:avLst/>
          </a:prstGeom>
        </p:spPr>
      </p:pic>
    </p:spTree>
    <p:extLst>
      <p:ext uri="{BB962C8B-B14F-4D97-AF65-F5344CB8AC3E}">
        <p14:creationId xmlns:p14="http://schemas.microsoft.com/office/powerpoint/2010/main" val="122689628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20</Notes>
  <HiddenSlides>0</HiddenSlides>
  <ScaleCrop>false</ScaleCrop>
  <HeadingPairs>
    <vt:vector size="4" baseType="variant">
      <vt:variant>
        <vt:lpstr>Tema</vt:lpstr>
      </vt:variant>
      <vt:variant>
        <vt:i4>1</vt:i4>
      </vt:variant>
      <vt:variant>
        <vt:lpstr>Titoli diapositive</vt:lpstr>
      </vt:variant>
      <vt:variant>
        <vt:i4>21</vt:i4>
      </vt:variant>
    </vt:vector>
  </HeadingPairs>
  <TitlesOfParts>
    <vt:vector size="22" baseType="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Chiara Boscarol</dc:creator>
  <cp:revision>379</cp:revision>
  <dcterms:created xsi:type="dcterms:W3CDTF">2019-05-24T07:22:49Z</dcterms:created>
  <dcterms:modified xsi:type="dcterms:W3CDTF">2026-02-20T16:10:50Z</dcterms:modified>
</cp:coreProperties>
</file>